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701" r:id="rId1"/>
  </p:sldMasterIdLst>
  <p:notesMasterIdLst>
    <p:notesMasterId r:id="rId35"/>
  </p:notesMasterIdLst>
  <p:handoutMasterIdLst>
    <p:handoutMasterId r:id="rId36"/>
  </p:handoutMasterIdLst>
  <p:sldIdLst>
    <p:sldId id="256" r:id="rId2"/>
    <p:sldId id="609" r:id="rId3"/>
    <p:sldId id="639" r:id="rId4"/>
    <p:sldId id="644" r:id="rId5"/>
    <p:sldId id="569" r:id="rId6"/>
    <p:sldId id="645" r:id="rId7"/>
    <p:sldId id="597" r:id="rId8"/>
    <p:sldId id="640" r:id="rId9"/>
    <p:sldId id="584" r:id="rId10"/>
    <p:sldId id="646" r:id="rId11"/>
    <p:sldId id="647" r:id="rId12"/>
    <p:sldId id="648" r:id="rId13"/>
    <p:sldId id="641" r:id="rId14"/>
    <p:sldId id="586" r:id="rId15"/>
    <p:sldId id="649" r:id="rId16"/>
    <p:sldId id="650" r:id="rId17"/>
    <p:sldId id="651" r:id="rId18"/>
    <p:sldId id="642" r:id="rId19"/>
    <p:sldId id="659" r:id="rId20"/>
    <p:sldId id="589" r:id="rId21"/>
    <p:sldId id="660" r:id="rId22"/>
    <p:sldId id="654" r:id="rId23"/>
    <p:sldId id="655" r:id="rId24"/>
    <p:sldId id="653" r:id="rId25"/>
    <p:sldId id="656" r:id="rId26"/>
    <p:sldId id="657" r:id="rId27"/>
    <p:sldId id="652" r:id="rId28"/>
    <p:sldId id="658" r:id="rId29"/>
    <p:sldId id="643" r:id="rId30"/>
    <p:sldId id="630" r:id="rId31"/>
    <p:sldId id="631" r:id="rId32"/>
    <p:sldId id="568" r:id="rId33"/>
    <p:sldId id="552" r:id="rId34"/>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860D7"/>
    <a:srgbClr val="00B050"/>
    <a:srgbClr val="0033CC"/>
    <a:srgbClr val="CCFFFF"/>
    <a:srgbClr val="3E539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9956" autoAdjust="0"/>
  </p:normalViewPr>
  <p:slideViewPr>
    <p:cSldViewPr>
      <p:cViewPr varScale="1">
        <p:scale>
          <a:sx n="83" d="100"/>
          <a:sy n="83" d="100"/>
        </p:scale>
        <p:origin x="12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cs typeface="+mn-cs"/>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eaLnBrk="0" hangingPunct="0">
              <a:defRPr sz="1200">
                <a:cs typeface="+mn-cs"/>
              </a:defRPr>
            </a:lvl1pPr>
          </a:lstStyle>
          <a:p>
            <a:pPr>
              <a:defRPr/>
            </a:pPr>
            <a:fld id="{2A916C84-61F0-48A7-99DA-A5EC6885E342}" type="datetimeFigureOut">
              <a:rPr lang="zh-CN" altLang="en-US"/>
              <a:pPr>
                <a:defRPr/>
              </a:pPr>
              <a:t>2018/5/28</a:t>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eaLnBrk="0" hangingPunct="0">
              <a:defRPr sz="1200">
                <a:cs typeface="+mn-cs"/>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eaLnBrk="0" hangingPunct="0">
              <a:defRPr sz="1200">
                <a:cs typeface="+mn-cs"/>
              </a:defRPr>
            </a:lvl1pPr>
          </a:lstStyle>
          <a:p>
            <a:pPr>
              <a:defRPr/>
            </a:pPr>
            <a:fld id="{ECBC97C1-B076-4B86-ABA9-8E1DB58D5F69}" type="slidenum">
              <a:rPr lang="zh-CN" altLang="en-US"/>
              <a:pPr>
                <a:defRPr/>
              </a:pPr>
              <a:t>‹#›</a:t>
            </a:fld>
            <a:endParaRPr lang="zh-CN" altLang="en-US"/>
          </a:p>
        </p:txBody>
      </p:sp>
    </p:spTree>
    <p:extLst>
      <p:ext uri="{BB962C8B-B14F-4D97-AF65-F5344CB8AC3E}">
        <p14:creationId xmlns:p14="http://schemas.microsoft.com/office/powerpoint/2010/main" val="3980070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3713"/>
          </a:xfrm>
          <a:prstGeom prst="rect">
            <a:avLst/>
          </a:prstGeom>
        </p:spPr>
        <p:txBody>
          <a:bodyPr vert="horz" lIns="91440" tIns="45720" rIns="91440" bIns="45720" rtlCol="0"/>
          <a:lstStyle>
            <a:lvl1pPr algn="r" eaLnBrk="0" hangingPunct="0">
              <a:defRPr sz="1200">
                <a:latin typeface="Arial" pitchFamily="34" charset="0"/>
                <a:ea typeface="宋体" pitchFamily="2" charset="-122"/>
                <a:cs typeface="+mn-cs"/>
              </a:defRPr>
            </a:lvl1pPr>
          </a:lstStyle>
          <a:p>
            <a:pPr>
              <a:defRPr/>
            </a:pPr>
            <a:fld id="{3F70F5C7-12B3-4F7E-9BEF-F3D2A3B778A0}" type="datetimeFigureOut">
              <a:rPr lang="zh-CN" altLang="en-US"/>
              <a:pPr>
                <a:defRPr/>
              </a:pPr>
              <a:t>2018/5/28</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0" hangingPunct="0">
              <a:defRPr sz="1200">
                <a:latin typeface="Arial"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eaLnBrk="0" hangingPunct="0">
              <a:defRPr sz="1200">
                <a:latin typeface="Arial" pitchFamily="34" charset="0"/>
                <a:ea typeface="宋体" pitchFamily="2" charset="-122"/>
                <a:cs typeface="+mn-cs"/>
              </a:defRPr>
            </a:lvl1pPr>
          </a:lstStyle>
          <a:p>
            <a:pPr>
              <a:defRPr/>
            </a:pPr>
            <a:fld id="{A0761306-F971-4BE0-B5E7-52EEE4E11031}" type="slidenum">
              <a:rPr lang="zh-CN" altLang="en-US"/>
              <a:pPr>
                <a:defRPr/>
              </a:pPr>
              <a:t>‹#›</a:t>
            </a:fld>
            <a:endParaRPr lang="zh-CN" altLang="en-US"/>
          </a:p>
        </p:txBody>
      </p:sp>
    </p:spTree>
    <p:extLst>
      <p:ext uri="{BB962C8B-B14F-4D97-AF65-F5344CB8AC3E}">
        <p14:creationId xmlns:p14="http://schemas.microsoft.com/office/powerpoint/2010/main" val="22965279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66EE1346-3F1F-4200-866F-8D252AE50AAB}" type="slidenum">
              <a:rPr lang="zh-CN" altLang="en-US" smtClean="0"/>
              <a:pPr>
                <a:defRPr/>
              </a:pPr>
              <a:t>1</a:t>
            </a:fld>
            <a:endParaRPr lang="en-US" altLang="zh-CN" smtClean="0"/>
          </a:p>
        </p:txBody>
      </p:sp>
    </p:spTree>
    <p:extLst>
      <p:ext uri="{BB962C8B-B14F-4D97-AF65-F5344CB8AC3E}">
        <p14:creationId xmlns:p14="http://schemas.microsoft.com/office/powerpoint/2010/main" val="67996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11</a:t>
            </a:fld>
            <a:endParaRPr lang="zh-CN" altLang="en-US"/>
          </a:p>
        </p:txBody>
      </p:sp>
    </p:spTree>
    <p:extLst>
      <p:ext uri="{BB962C8B-B14F-4D97-AF65-F5344CB8AC3E}">
        <p14:creationId xmlns:p14="http://schemas.microsoft.com/office/powerpoint/2010/main" val="14793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13</a:t>
            </a:fld>
            <a:endParaRPr lang="zh-CN" altLang="en-US" smtClean="0"/>
          </a:p>
        </p:txBody>
      </p:sp>
    </p:spTree>
    <p:extLst>
      <p:ext uri="{BB962C8B-B14F-4D97-AF65-F5344CB8AC3E}">
        <p14:creationId xmlns:p14="http://schemas.microsoft.com/office/powerpoint/2010/main" val="1761239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14</a:t>
            </a:fld>
            <a:endParaRPr lang="zh-CN" altLang="en-US"/>
          </a:p>
        </p:txBody>
      </p:sp>
    </p:spTree>
    <p:extLst>
      <p:ext uri="{BB962C8B-B14F-4D97-AF65-F5344CB8AC3E}">
        <p14:creationId xmlns:p14="http://schemas.microsoft.com/office/powerpoint/2010/main" val="281488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15</a:t>
            </a:fld>
            <a:endParaRPr lang="zh-CN" altLang="en-US"/>
          </a:p>
        </p:txBody>
      </p:sp>
    </p:spTree>
    <p:extLst>
      <p:ext uri="{BB962C8B-B14F-4D97-AF65-F5344CB8AC3E}">
        <p14:creationId xmlns:p14="http://schemas.microsoft.com/office/powerpoint/2010/main" val="85390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16</a:t>
            </a:fld>
            <a:endParaRPr lang="zh-CN" altLang="en-US"/>
          </a:p>
        </p:txBody>
      </p:sp>
    </p:spTree>
    <p:extLst>
      <p:ext uri="{BB962C8B-B14F-4D97-AF65-F5344CB8AC3E}">
        <p14:creationId xmlns:p14="http://schemas.microsoft.com/office/powerpoint/2010/main" val="702497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17</a:t>
            </a:fld>
            <a:endParaRPr lang="zh-CN" altLang="en-US"/>
          </a:p>
        </p:txBody>
      </p:sp>
    </p:spTree>
    <p:extLst>
      <p:ext uri="{BB962C8B-B14F-4D97-AF65-F5344CB8AC3E}">
        <p14:creationId xmlns:p14="http://schemas.microsoft.com/office/powerpoint/2010/main" val="144995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18</a:t>
            </a:fld>
            <a:endParaRPr lang="zh-CN" altLang="en-US" smtClean="0"/>
          </a:p>
        </p:txBody>
      </p:sp>
    </p:spTree>
    <p:extLst>
      <p:ext uri="{BB962C8B-B14F-4D97-AF65-F5344CB8AC3E}">
        <p14:creationId xmlns:p14="http://schemas.microsoft.com/office/powerpoint/2010/main" val="146887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19</a:t>
            </a:fld>
            <a:endParaRPr lang="zh-CN" altLang="en-US"/>
          </a:p>
        </p:txBody>
      </p:sp>
    </p:spTree>
    <p:extLst>
      <p:ext uri="{BB962C8B-B14F-4D97-AF65-F5344CB8AC3E}">
        <p14:creationId xmlns:p14="http://schemas.microsoft.com/office/powerpoint/2010/main" val="351089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29</a:t>
            </a:fld>
            <a:endParaRPr lang="zh-CN" altLang="en-US" smtClean="0"/>
          </a:p>
        </p:txBody>
      </p:sp>
    </p:spTree>
    <p:extLst>
      <p:ext uri="{BB962C8B-B14F-4D97-AF65-F5344CB8AC3E}">
        <p14:creationId xmlns:p14="http://schemas.microsoft.com/office/powerpoint/2010/main" val="3882647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30</a:t>
            </a:fld>
            <a:endParaRPr lang="zh-CN" altLang="en-US"/>
          </a:p>
        </p:txBody>
      </p:sp>
    </p:spTree>
    <p:extLst>
      <p:ext uri="{BB962C8B-B14F-4D97-AF65-F5344CB8AC3E}">
        <p14:creationId xmlns:p14="http://schemas.microsoft.com/office/powerpoint/2010/main" val="85050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2</a:t>
            </a:fld>
            <a:endParaRPr lang="zh-CN" altLang="en-US" smtClean="0"/>
          </a:p>
        </p:txBody>
      </p:sp>
    </p:spTree>
    <p:extLst>
      <p:ext uri="{BB962C8B-B14F-4D97-AF65-F5344CB8AC3E}">
        <p14:creationId xmlns:p14="http://schemas.microsoft.com/office/powerpoint/2010/main" val="227002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31</a:t>
            </a:fld>
            <a:endParaRPr lang="zh-CN" altLang="en-US"/>
          </a:p>
        </p:txBody>
      </p:sp>
    </p:spTree>
    <p:extLst>
      <p:ext uri="{BB962C8B-B14F-4D97-AF65-F5344CB8AC3E}">
        <p14:creationId xmlns:p14="http://schemas.microsoft.com/office/powerpoint/2010/main" val="4093492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32</a:t>
            </a:fld>
            <a:endParaRPr lang="zh-CN" altLang="en-US" smtClean="0"/>
          </a:p>
        </p:txBody>
      </p:sp>
    </p:spTree>
    <p:extLst>
      <p:ext uri="{BB962C8B-B14F-4D97-AF65-F5344CB8AC3E}">
        <p14:creationId xmlns:p14="http://schemas.microsoft.com/office/powerpoint/2010/main" val="215669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smtClean="0">
              <a:ea typeface="宋体" charset="-122"/>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A0C9A70-E29C-48E5-AE8B-B2CABAF399BF}" type="slidenum">
              <a:rPr lang="zh-CN" altLang="en-US" smtClean="0"/>
              <a:pPr>
                <a:defRPr/>
              </a:pPr>
              <a:t>33</a:t>
            </a:fld>
            <a:endParaRPr lang="zh-CN" altLang="en-US" smtClean="0"/>
          </a:p>
        </p:txBody>
      </p:sp>
    </p:spTree>
    <p:extLst>
      <p:ext uri="{BB962C8B-B14F-4D97-AF65-F5344CB8AC3E}">
        <p14:creationId xmlns:p14="http://schemas.microsoft.com/office/powerpoint/2010/main" val="29038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3</a:t>
            </a:fld>
            <a:endParaRPr lang="zh-CN" altLang="en-US" smtClean="0"/>
          </a:p>
        </p:txBody>
      </p:sp>
    </p:spTree>
    <p:extLst>
      <p:ext uri="{BB962C8B-B14F-4D97-AF65-F5344CB8AC3E}">
        <p14:creationId xmlns:p14="http://schemas.microsoft.com/office/powerpoint/2010/main" val="31461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dirty="0" smtClean="0"/>
              <a:t/>
            </a:r>
            <a:br>
              <a:rPr lang="zh-CN" altLang="en-US" dirty="0" smtClean="0"/>
            </a:br>
            <a:endParaRPr lang="zh-CN" altLang="en-US" dirty="0" smtClean="0"/>
          </a:p>
        </p:txBody>
      </p:sp>
      <p:sp>
        <p:nvSpPr>
          <p:cNvPr id="32772"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39E37C13-DAFF-44E3-91B6-E55B2CA4035C}" type="slidenum">
              <a:rPr lang="zh-CN" altLang="en-US" smtClean="0">
                <a:solidFill>
                  <a:prstClr val="black"/>
                </a:solidFill>
              </a:rPr>
              <a:pPr>
                <a:defRPr/>
              </a:pPr>
              <a:t>4</a:t>
            </a:fld>
            <a:endParaRPr lang="en-US" altLang="zh-CN" smtClean="0">
              <a:solidFill>
                <a:prstClr val="black"/>
              </a:solidFill>
            </a:endParaRPr>
          </a:p>
        </p:txBody>
      </p:sp>
    </p:spTree>
    <p:extLst>
      <p:ext uri="{BB962C8B-B14F-4D97-AF65-F5344CB8AC3E}">
        <p14:creationId xmlns:p14="http://schemas.microsoft.com/office/powerpoint/2010/main" val="32282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5</a:t>
            </a:fld>
            <a:endParaRPr lang="en-US" altLang="zh-CN" smtClean="0"/>
          </a:p>
        </p:txBody>
      </p:sp>
    </p:spTree>
    <p:extLst>
      <p:ext uri="{BB962C8B-B14F-4D97-AF65-F5344CB8AC3E}">
        <p14:creationId xmlns:p14="http://schemas.microsoft.com/office/powerpoint/2010/main" val="197042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None/>
            </a:pPr>
            <a:r>
              <a:rPr lang="zh-CN" altLang="en-US" smtClean="0"/>
              <a:t/>
            </a:r>
            <a:br>
              <a:rPr lang="zh-CN" altLang="en-US" smtClean="0"/>
            </a:br>
            <a:endParaRPr lang="zh-CN" altLang="en-US" smtClean="0"/>
          </a:p>
        </p:txBody>
      </p:sp>
      <p:sp>
        <p:nvSpPr>
          <p:cNvPr id="3379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069FBD30-A4AE-4A67-983D-86E6CCFF3855}" type="slidenum">
              <a:rPr lang="zh-CN" altLang="en-US" smtClean="0"/>
              <a:pPr>
                <a:defRPr/>
              </a:pPr>
              <a:t>6</a:t>
            </a:fld>
            <a:endParaRPr lang="en-US" altLang="zh-CN" smtClean="0"/>
          </a:p>
        </p:txBody>
      </p:sp>
    </p:spTree>
    <p:extLst>
      <p:ext uri="{BB962C8B-B14F-4D97-AF65-F5344CB8AC3E}">
        <p14:creationId xmlns:p14="http://schemas.microsoft.com/office/powerpoint/2010/main" val="196795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7</a:t>
            </a:fld>
            <a:endParaRPr lang="zh-CN" altLang="en-US"/>
          </a:p>
        </p:txBody>
      </p:sp>
    </p:spTree>
    <p:extLst>
      <p:ext uri="{BB962C8B-B14F-4D97-AF65-F5344CB8AC3E}">
        <p14:creationId xmlns:p14="http://schemas.microsoft.com/office/powerpoint/2010/main" val="9822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fld id="{5D7B8559-943B-4667-97D0-4ABBE4DED847}" type="slidenum">
              <a:rPr lang="zh-CN" altLang="en-US" smtClean="0"/>
              <a:pPr>
                <a:defRPr/>
              </a:pPr>
              <a:t>8</a:t>
            </a:fld>
            <a:endParaRPr lang="zh-CN" altLang="en-US" smtClean="0"/>
          </a:p>
        </p:txBody>
      </p:sp>
    </p:spTree>
    <p:extLst>
      <p:ext uri="{BB962C8B-B14F-4D97-AF65-F5344CB8AC3E}">
        <p14:creationId xmlns:p14="http://schemas.microsoft.com/office/powerpoint/2010/main" val="106036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761306-F971-4BE0-B5E7-52EEE4E11031}" type="slidenum">
              <a:rPr lang="zh-CN" altLang="en-US" smtClean="0"/>
              <a:pPr>
                <a:defRPr/>
              </a:pPr>
              <a:t>9</a:t>
            </a:fld>
            <a:endParaRPr lang="zh-CN" altLang="en-US"/>
          </a:p>
        </p:txBody>
      </p:sp>
    </p:spTree>
    <p:extLst>
      <p:ext uri="{BB962C8B-B14F-4D97-AF65-F5344CB8AC3E}">
        <p14:creationId xmlns:p14="http://schemas.microsoft.com/office/powerpoint/2010/main" val="406015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 name="Line 8"/>
          <p:cNvSpPr>
            <a:spLocks noChangeShapeType="1"/>
          </p:cNvSpPr>
          <p:nvPr/>
        </p:nvSpPr>
        <p:spPr bwMode="auto">
          <a:xfrm>
            <a:off x="1981200" y="3581400"/>
            <a:ext cx="6511925" cy="0"/>
          </a:xfrm>
          <a:prstGeom prst="line">
            <a:avLst/>
          </a:prstGeom>
          <a:noFill/>
          <a:ln w="25400">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6" name="Picture 40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2"/>
          <p:cNvSpPr>
            <a:spLocks noGrp="1" noChangeArrowheads="1"/>
          </p:cNvSpPr>
          <p:nvPr>
            <p:ph type="ctrTitle"/>
          </p:nvPr>
        </p:nvSpPr>
        <p:spPr>
          <a:xfrm>
            <a:off x="914400" y="1524000"/>
            <a:ext cx="7623175" cy="1752600"/>
          </a:xfrm>
        </p:spPr>
        <p:txBody>
          <a:bodyPr/>
          <a:lstStyle>
            <a:lvl1pPr>
              <a:defRPr b="1">
                <a:solidFill>
                  <a:schemeClr val="tx1"/>
                </a:solidFill>
                <a:latin typeface="黑体" pitchFamily="49" charset="-122"/>
                <a:ea typeface="黑体" pitchFamily="49" charset="-122"/>
              </a:defRPr>
            </a:lvl1pPr>
          </a:lstStyle>
          <a:p>
            <a:r>
              <a:rPr lang="zh-CN" altLang="en-US" dirty="0"/>
              <a:t>单击此处编辑母版标题样式</a:t>
            </a:r>
          </a:p>
        </p:txBody>
      </p:sp>
      <p:sp>
        <p:nvSpPr>
          <p:cNvPr id="77827" name="Rectangle 3"/>
          <p:cNvSpPr>
            <a:spLocks noGrp="1" noChangeArrowheads="1"/>
          </p:cNvSpPr>
          <p:nvPr>
            <p:ph type="subTitle" idx="1"/>
          </p:nvPr>
        </p:nvSpPr>
        <p:spPr>
          <a:xfrm>
            <a:off x="1295400" y="3886200"/>
            <a:ext cx="6553200" cy="1752600"/>
          </a:xfrm>
        </p:spPr>
        <p:txBody>
          <a:bodyPr/>
          <a:lstStyle>
            <a:lvl1pPr marL="0" indent="0" algn="ctr">
              <a:buFont typeface="Wingdings" pitchFamily="2" charset="2"/>
              <a:buNone/>
              <a:defRPr>
                <a:solidFill>
                  <a:schemeClr val="tx1"/>
                </a:solidFill>
              </a:defRPr>
            </a:lvl1pPr>
          </a:lstStyle>
          <a:p>
            <a:r>
              <a:rPr lang="zh-CN" altLang="en-US" dirty="0"/>
              <a:t>单击此处编辑母版副标题样式</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D363EC-AE9C-4D3C-8F52-CC4409A66F5F}" type="slidenum">
              <a:rPr lang="en-US" altLang="zh-CN"/>
              <a:pPr>
                <a:defRPr/>
              </a:pPr>
              <a:t>‹#›</a:t>
            </a:fld>
            <a:endParaRPr lang="en-US" altLang="zh-CN"/>
          </a:p>
        </p:txBody>
      </p:sp>
    </p:spTree>
    <p:extLst>
      <p:ext uri="{BB962C8B-B14F-4D97-AF65-F5344CB8AC3E}">
        <p14:creationId xmlns:p14="http://schemas.microsoft.com/office/powerpoint/2010/main" val="288413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5249B6-CBA5-4F04-8B10-C8005F925CA8}" type="slidenum">
              <a:rPr lang="en-US" altLang="zh-CN"/>
              <a:pPr>
                <a:defRPr/>
              </a:pPr>
              <a:t>‹#›</a:t>
            </a:fld>
            <a:endParaRPr lang="en-US" altLang="zh-CN"/>
          </a:p>
        </p:txBody>
      </p:sp>
    </p:spTree>
    <p:extLst>
      <p:ext uri="{BB962C8B-B14F-4D97-AF65-F5344CB8AC3E}">
        <p14:creationId xmlns:p14="http://schemas.microsoft.com/office/powerpoint/2010/main" val="16805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7F8899-175F-497D-A614-3ABE37F20FD8}" type="slidenum">
              <a:rPr lang="en-US" altLang="zh-CN"/>
              <a:pPr>
                <a:defRPr/>
              </a:pPr>
              <a:t>‹#›</a:t>
            </a:fld>
            <a:endParaRPr lang="en-US" altLang="zh-CN"/>
          </a:p>
        </p:txBody>
      </p:sp>
    </p:spTree>
    <p:extLst>
      <p:ext uri="{BB962C8B-B14F-4D97-AF65-F5344CB8AC3E}">
        <p14:creationId xmlns:p14="http://schemas.microsoft.com/office/powerpoint/2010/main" val="8928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515812-E5AC-44DE-9780-2C646DE82142}" type="slidenum">
              <a:rPr lang="en-US" altLang="zh-CN"/>
              <a:pPr>
                <a:defRPr/>
              </a:pPr>
              <a:t>‹#›</a:t>
            </a:fld>
            <a:endParaRPr lang="en-US" altLang="zh-CN"/>
          </a:p>
        </p:txBody>
      </p:sp>
    </p:spTree>
    <p:extLst>
      <p:ext uri="{BB962C8B-B14F-4D97-AF65-F5344CB8AC3E}">
        <p14:creationId xmlns:p14="http://schemas.microsoft.com/office/powerpoint/2010/main" val="283135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D679C03-4F0C-47B0-B468-8EEAF70B5626}" type="slidenum">
              <a:rPr lang="en-US" altLang="zh-CN"/>
              <a:pPr>
                <a:defRPr/>
              </a:pPr>
              <a:t>‹#›</a:t>
            </a:fld>
            <a:endParaRPr lang="en-US" altLang="zh-CN"/>
          </a:p>
        </p:txBody>
      </p:sp>
    </p:spTree>
    <p:extLst>
      <p:ext uri="{BB962C8B-B14F-4D97-AF65-F5344CB8AC3E}">
        <p14:creationId xmlns:p14="http://schemas.microsoft.com/office/powerpoint/2010/main" val="759434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5B11CEC-B1DF-4202-B75A-19B242CC4355}" type="slidenum">
              <a:rPr lang="en-US" altLang="zh-CN"/>
              <a:pPr>
                <a:defRPr/>
              </a:pPr>
              <a:t>‹#›</a:t>
            </a:fld>
            <a:endParaRPr lang="en-US" altLang="zh-CN"/>
          </a:p>
        </p:txBody>
      </p:sp>
    </p:spTree>
    <p:extLst>
      <p:ext uri="{BB962C8B-B14F-4D97-AF65-F5344CB8AC3E}">
        <p14:creationId xmlns:p14="http://schemas.microsoft.com/office/powerpoint/2010/main" val="287705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4521F0-9EE5-4459-A7CB-34B4F11FD846}" type="slidenum">
              <a:rPr lang="en-US" altLang="zh-CN"/>
              <a:pPr>
                <a:defRPr/>
              </a:pPr>
              <a:t>‹#›</a:t>
            </a:fld>
            <a:endParaRPr lang="en-US" altLang="zh-CN"/>
          </a:p>
        </p:txBody>
      </p:sp>
    </p:spTree>
    <p:extLst>
      <p:ext uri="{BB962C8B-B14F-4D97-AF65-F5344CB8AC3E}">
        <p14:creationId xmlns:p14="http://schemas.microsoft.com/office/powerpoint/2010/main" val="28960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229600" cy="762000"/>
          </a:xfrm>
        </p:spPr>
        <p:txBody>
          <a:bodyPr/>
          <a:lstStyle>
            <a:lvl1pPr>
              <a:defRPr sz="4000">
                <a:latin typeface="楷体" pitchFamily="49" charset="-122"/>
                <a:ea typeface="楷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Tx/>
              <a:buFont typeface="Wingdings" pitchFamily="2" charset="2"/>
              <a:buChar char="ü"/>
              <a:defRPr/>
            </a:lvl1pPr>
            <a:lvl2pPr marL="669925" indent="-325438">
              <a:buClrTx/>
              <a:buFont typeface="Wingdings" pitchFamily="2" charset="2"/>
              <a:buChar char="ü"/>
              <a:defRPr/>
            </a:lvl2pPr>
            <a:lvl3pPr marL="1022350" indent="-350838">
              <a:buClrTx/>
              <a:buFont typeface="Wingdings" pitchFamily="2" charset="2"/>
              <a:buChar char="ü"/>
              <a:defRPr/>
            </a:lvl3pPr>
            <a:lvl4pPr marL="1339850" indent="-315913">
              <a:buClrTx/>
              <a:buFont typeface="Wingdings" pitchFamily="2" charset="2"/>
              <a:buChar char="ü"/>
              <a:defRPr/>
            </a:lvl4pPr>
            <a:lvl5pPr marL="1681163" indent="-339725">
              <a:buClrTx/>
              <a:buFont typeface="Wingdings" pitchFamily="2" charset="2"/>
              <a:buChar char="ü"/>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C88229-2361-4A3F-BA53-4D47DBEF09B6}" type="slidenum">
              <a:rPr lang="en-US" altLang="zh-CN"/>
              <a:pPr>
                <a:defRPr/>
              </a:pPr>
              <a:t>‹#›</a:t>
            </a:fld>
            <a:endParaRPr lang="en-US" altLang="zh-CN"/>
          </a:p>
        </p:txBody>
      </p:sp>
    </p:spTree>
    <p:extLst>
      <p:ext uri="{BB962C8B-B14F-4D97-AF65-F5344CB8AC3E}">
        <p14:creationId xmlns:p14="http://schemas.microsoft.com/office/powerpoint/2010/main" val="127230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2665D2-1456-4792-AC3E-15A71FC1033D}" type="slidenum">
              <a:rPr lang="en-US" altLang="zh-CN"/>
              <a:pPr>
                <a:defRPr/>
              </a:pPr>
              <a:t>‹#›</a:t>
            </a:fld>
            <a:endParaRPr lang="en-US" altLang="zh-CN"/>
          </a:p>
        </p:txBody>
      </p:sp>
    </p:spTree>
    <p:extLst>
      <p:ext uri="{BB962C8B-B14F-4D97-AF65-F5344CB8AC3E}">
        <p14:creationId xmlns:p14="http://schemas.microsoft.com/office/powerpoint/2010/main" val="144526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5BF86-0940-4C50-AE4F-DD9BBD15E2A8}" type="slidenum">
              <a:rPr lang="en-US" altLang="zh-CN"/>
              <a:pPr>
                <a:defRPr/>
              </a:pPr>
              <a:t>‹#›</a:t>
            </a:fld>
            <a:endParaRPr lang="en-US" altLang="zh-CN"/>
          </a:p>
        </p:txBody>
      </p:sp>
    </p:spTree>
    <p:extLst>
      <p:ext uri="{BB962C8B-B14F-4D97-AF65-F5344CB8AC3E}">
        <p14:creationId xmlns:p14="http://schemas.microsoft.com/office/powerpoint/2010/main" val="186846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9CA126-CF18-4FCF-A638-D0B2D41FD008}" type="slidenum">
              <a:rPr lang="en-US" altLang="zh-CN"/>
              <a:pPr>
                <a:defRPr/>
              </a:pPr>
              <a:t>‹#›</a:t>
            </a:fld>
            <a:endParaRPr lang="en-US" altLang="zh-CN"/>
          </a:p>
        </p:txBody>
      </p:sp>
    </p:spTree>
    <p:extLst>
      <p:ext uri="{BB962C8B-B14F-4D97-AF65-F5344CB8AC3E}">
        <p14:creationId xmlns:p14="http://schemas.microsoft.com/office/powerpoint/2010/main" val="169607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22A1DE4-A948-4A9D-BB6B-496CDABFEA9D}" type="slidenum">
              <a:rPr lang="en-US" altLang="zh-CN"/>
              <a:pPr>
                <a:defRPr/>
              </a:pPr>
              <a:t>‹#›</a:t>
            </a:fld>
            <a:endParaRPr lang="en-US" altLang="zh-CN"/>
          </a:p>
        </p:txBody>
      </p:sp>
    </p:spTree>
    <p:extLst>
      <p:ext uri="{BB962C8B-B14F-4D97-AF65-F5344CB8AC3E}">
        <p14:creationId xmlns:p14="http://schemas.microsoft.com/office/powerpoint/2010/main" val="17992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4E0C680-7015-401C-A81F-9DD1E9CF2CC8}" type="slidenum">
              <a:rPr lang="en-US" altLang="zh-CN"/>
              <a:pPr>
                <a:defRPr/>
              </a:pPr>
              <a:t>‹#›</a:t>
            </a:fld>
            <a:endParaRPr lang="en-US" altLang="zh-CN"/>
          </a:p>
        </p:txBody>
      </p:sp>
    </p:spTree>
    <p:extLst>
      <p:ext uri="{BB962C8B-B14F-4D97-AF65-F5344CB8AC3E}">
        <p14:creationId xmlns:p14="http://schemas.microsoft.com/office/powerpoint/2010/main" val="174802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2000B1B-67E0-4E7B-9209-3CEABF0F7547}" type="slidenum">
              <a:rPr lang="en-US" altLang="zh-CN"/>
              <a:pPr>
                <a:defRPr/>
              </a:pPr>
              <a:t>‹#›</a:t>
            </a:fld>
            <a:endParaRPr lang="en-US" altLang="zh-CN"/>
          </a:p>
        </p:txBody>
      </p:sp>
    </p:spTree>
    <p:extLst>
      <p:ext uri="{BB962C8B-B14F-4D97-AF65-F5344CB8AC3E}">
        <p14:creationId xmlns:p14="http://schemas.microsoft.com/office/powerpoint/2010/main" val="15918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208634-CB63-4D69-80F1-14E75C10A97D}" type="slidenum">
              <a:rPr lang="en-US" altLang="zh-CN"/>
              <a:pPr>
                <a:defRPr/>
              </a:pPr>
              <a:t>‹#›</a:t>
            </a:fld>
            <a:endParaRPr lang="en-US" altLang="zh-CN"/>
          </a:p>
        </p:txBody>
      </p:sp>
    </p:spTree>
    <p:extLst>
      <p:ext uri="{BB962C8B-B14F-4D97-AF65-F5344CB8AC3E}">
        <p14:creationId xmlns:p14="http://schemas.microsoft.com/office/powerpoint/2010/main" val="2935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8288"/>
            <a:ext cx="82296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8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cs typeface="+mn-cs"/>
              </a:defRPr>
            </a:lvl1pPr>
          </a:lstStyle>
          <a:p>
            <a:pPr>
              <a:defRPr/>
            </a:pPr>
            <a:endParaRPr lang="en-US" altLang="zh-CN"/>
          </a:p>
        </p:txBody>
      </p:sp>
      <p:sp>
        <p:nvSpPr>
          <p:cNvPr id="768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cs typeface="+mn-cs"/>
              </a:defRPr>
            </a:lvl1pPr>
          </a:lstStyle>
          <a:p>
            <a:pPr>
              <a:defRPr/>
            </a:pPr>
            <a:endParaRPr lang="en-US" altLang="zh-CN"/>
          </a:p>
        </p:txBody>
      </p:sp>
      <p:sp>
        <p:nvSpPr>
          <p:cNvPr id="768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宋体" pitchFamily="2" charset="-122"/>
                <a:cs typeface="+mn-cs"/>
              </a:defRPr>
            </a:lvl1pPr>
          </a:lstStyle>
          <a:p>
            <a:pPr>
              <a:defRPr/>
            </a:pPr>
            <a:fld id="{596F23AA-DE9A-4829-9FCF-22AC076A60D8}" type="slidenum">
              <a:rPr lang="en-US" altLang="zh-CN"/>
              <a:pPr>
                <a:defRPr/>
              </a:pPr>
              <a:t>‹#›</a:t>
            </a:fld>
            <a:endParaRPr lang="en-US" altLang="zh-CN"/>
          </a:p>
        </p:txBody>
      </p:sp>
      <p:sp>
        <p:nvSpPr>
          <p:cNvPr id="1031" name="Line 8"/>
          <p:cNvSpPr>
            <a:spLocks noChangeShapeType="1"/>
          </p:cNvSpPr>
          <p:nvPr/>
        </p:nvSpPr>
        <p:spPr bwMode="auto">
          <a:xfrm>
            <a:off x="457200" y="1143000"/>
            <a:ext cx="82296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2" name="Picture 40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525" y="239713"/>
            <a:ext cx="24542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4200" b="1">
          <a:solidFill>
            <a:srgbClr val="0070C0"/>
          </a:solidFill>
          <a:latin typeface="黑体" pitchFamily="49" charset="-122"/>
          <a:ea typeface="黑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31.wmf"/><Relationship Id="rId12"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4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media" Target="../media/media2.mp4"/><Relationship Id="rId21" Type="http://schemas.openxmlformats.org/officeDocument/2006/relationships/image" Target="../media/image9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video" Target="../media/media1.mp4"/><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96.png"/><Relationship Id="rId5" Type="http://schemas.microsoft.com/office/2007/relationships/media" Target="../media/media3.mp4"/><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video" Target="../media/media5.mp4"/><Relationship Id="rId19" Type="http://schemas.openxmlformats.org/officeDocument/2006/relationships/image" Target="../media/image9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3.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755576" y="1142747"/>
            <a:ext cx="3384376" cy="3016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文本框 1"/>
          <p:cNvSpPr txBox="1"/>
          <p:nvPr/>
        </p:nvSpPr>
        <p:spPr>
          <a:xfrm>
            <a:off x="848564" y="980728"/>
            <a:ext cx="3672408"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dirty="0" smtClean="0">
                <a:solidFill>
                  <a:srgbClr val="FF0000"/>
                </a:solidFill>
                <a:latin typeface="方正姚体" panose="02010601030101010101" pitchFamily="2" charset="-122"/>
                <a:ea typeface="方正姚体" panose="02010601030101010101" pitchFamily="2" charset="-122"/>
              </a:rPr>
              <a:t>北京大学硕士学位论文答辩</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3075" name="Rectangle 2"/>
          <p:cNvSpPr>
            <a:spLocks noGrp="1" noChangeArrowheads="1"/>
          </p:cNvSpPr>
          <p:nvPr>
            <p:ph type="ctrTitle"/>
          </p:nvPr>
        </p:nvSpPr>
        <p:spPr>
          <a:xfrm>
            <a:off x="899592" y="1700808"/>
            <a:ext cx="7560840" cy="1741816"/>
          </a:xfrm>
        </p:spPr>
        <p:txBody>
          <a:bodyPr/>
          <a:lstStyle/>
          <a:p>
            <a:pPr algn="ctr" eaLnBrk="1" hangingPunct="1">
              <a:lnSpc>
                <a:spcPct val="120000"/>
              </a:lnSpc>
              <a:defRPr/>
            </a:pPr>
            <a:r>
              <a:rPr lang="zh-CN" altLang="en-US" sz="4400" dirty="0" smtClean="0">
                <a:solidFill>
                  <a:srgbClr val="FF0000"/>
                </a:solidFill>
                <a:cs typeface="Arial" panose="020B0604020202020204" pitchFamily="34" charset="0"/>
              </a:rPr>
              <a:t>大</a:t>
            </a:r>
            <a:r>
              <a:rPr lang="zh-CN" altLang="en-US" sz="4400" dirty="0">
                <a:solidFill>
                  <a:srgbClr val="FF0000"/>
                </a:solidFill>
                <a:cs typeface="Arial" panose="020B0604020202020204" pitchFamily="34" charset="0"/>
              </a:rPr>
              <a:t>开口复合材料层合板</a:t>
            </a:r>
            <a:r>
              <a:rPr lang="zh-CN" altLang="en-US" sz="4400" dirty="0" smtClean="0">
                <a:solidFill>
                  <a:srgbClr val="FF0000"/>
                </a:solidFill>
                <a:cs typeface="Arial" panose="020B0604020202020204" pitchFamily="34" charset="0"/>
              </a:rPr>
              <a:t>的</a:t>
            </a:r>
            <a:r>
              <a:rPr lang="en-US" altLang="zh-CN" sz="4400" dirty="0" smtClean="0">
                <a:solidFill>
                  <a:srgbClr val="FF0000"/>
                </a:solidFill>
                <a:cs typeface="Arial" panose="020B0604020202020204" pitchFamily="34" charset="0"/>
              </a:rPr>
              <a:t/>
            </a:r>
            <a:br>
              <a:rPr lang="en-US" altLang="zh-CN" sz="4400" dirty="0" smtClean="0">
                <a:solidFill>
                  <a:srgbClr val="FF0000"/>
                </a:solidFill>
                <a:cs typeface="Arial" panose="020B0604020202020204" pitchFamily="34" charset="0"/>
              </a:rPr>
            </a:br>
            <a:r>
              <a:rPr lang="zh-CN" altLang="en-US" sz="4400" dirty="0" smtClean="0">
                <a:solidFill>
                  <a:srgbClr val="FF0000"/>
                </a:solidFill>
                <a:cs typeface="Arial" panose="020B0604020202020204" pitchFamily="34" charset="0"/>
              </a:rPr>
              <a:t>渐进</a:t>
            </a:r>
            <a:r>
              <a:rPr lang="zh-CN" altLang="en-US" sz="4400" dirty="0">
                <a:solidFill>
                  <a:srgbClr val="FF0000"/>
                </a:solidFill>
                <a:cs typeface="Arial" panose="020B0604020202020204" pitchFamily="34" charset="0"/>
              </a:rPr>
              <a:t>失效分析</a:t>
            </a:r>
            <a:endParaRPr lang="zh-CN" altLang="en-US" sz="4400" dirty="0" smtClean="0">
              <a:solidFill>
                <a:srgbClr val="FF0000"/>
              </a:solidFill>
              <a:cs typeface="Arial" panose="020B0604020202020204" pitchFamily="34" charset="0"/>
            </a:endParaRPr>
          </a:p>
        </p:txBody>
      </p:sp>
      <p:sp>
        <p:nvSpPr>
          <p:cNvPr id="4" name="文本框 3"/>
          <p:cNvSpPr txBox="1"/>
          <p:nvPr/>
        </p:nvSpPr>
        <p:spPr>
          <a:xfrm>
            <a:off x="2195736" y="3699029"/>
            <a:ext cx="4464496" cy="1126462"/>
          </a:xfrm>
          <a:prstGeom prst="rect">
            <a:avLst/>
          </a:prstGeom>
          <a:noFill/>
        </p:spPr>
        <p:txBody>
          <a:bodyPr wrap="square" rtlCol="0">
            <a:spAutoFit/>
          </a:bodyPr>
          <a:lstStyle/>
          <a:p>
            <a:pPr algn="ctr">
              <a:lnSpc>
                <a:spcPct val="120000"/>
              </a:lnSpc>
            </a:pPr>
            <a:r>
              <a:rPr lang="zh-CN" altLang="en-US" sz="2800" dirty="0" smtClean="0">
                <a:latin typeface="黑体" panose="02010609060101010101" pitchFamily="49" charset="-122"/>
                <a:ea typeface="黑体" panose="02010609060101010101" pitchFamily="49" charset="-122"/>
              </a:rPr>
              <a:t>研究生：</a:t>
            </a:r>
            <a:r>
              <a:rPr lang="zh-CN" altLang="en-US" sz="2800" dirty="0">
                <a:latin typeface="黑体" panose="02010609060101010101" pitchFamily="49" charset="-122"/>
                <a:ea typeface="黑体" panose="02010609060101010101" pitchFamily="49" charset="-122"/>
              </a:rPr>
              <a:t>储鹏程</a:t>
            </a:r>
            <a:endParaRPr lang="en-US" altLang="zh-CN" sz="2800" dirty="0" smtClean="0">
              <a:latin typeface="黑体" panose="02010609060101010101" pitchFamily="49" charset="-122"/>
              <a:ea typeface="黑体" panose="02010609060101010101" pitchFamily="49" charset="-122"/>
            </a:endParaRPr>
          </a:p>
          <a:p>
            <a:pPr algn="ctr">
              <a:lnSpc>
                <a:spcPct val="120000"/>
              </a:lnSpc>
            </a:pPr>
            <a:r>
              <a:rPr lang="zh-CN" altLang="en-US" sz="2800" dirty="0" smtClean="0">
                <a:latin typeface="黑体" panose="02010609060101010101" pitchFamily="49" charset="-122"/>
                <a:ea typeface="黑体" panose="02010609060101010101" pitchFamily="49" charset="-122"/>
              </a:rPr>
              <a:t>导  师：励争 教授</a:t>
            </a:r>
            <a:endParaRPr lang="zh-CN" altLang="en-US" sz="2800" dirty="0">
              <a:latin typeface="黑体" panose="02010609060101010101" pitchFamily="49" charset="-122"/>
              <a:ea typeface="黑体" panose="02010609060101010101" pitchFamily="49" charset="-122"/>
            </a:endParaRPr>
          </a:p>
        </p:txBody>
      </p:sp>
      <p:sp>
        <p:nvSpPr>
          <p:cNvPr id="9" name="矩形 8"/>
          <p:cNvSpPr/>
          <p:nvPr/>
        </p:nvSpPr>
        <p:spPr>
          <a:xfrm>
            <a:off x="2123728" y="4995719"/>
            <a:ext cx="5112568" cy="1237262"/>
          </a:xfrm>
          <a:prstGeom prst="rect">
            <a:avLst/>
          </a:prstGeom>
        </p:spPr>
        <p:txBody>
          <a:bodyPr wrap="square">
            <a:spAutoFit/>
          </a:bodyPr>
          <a:lstStyle/>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北京大学工学院力学</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工程</a:t>
            </a:r>
            <a:r>
              <a:rPr lang="zh-CN" altLang="en-US" sz="2400" dirty="0" smtClean="0">
                <a:latin typeface="黑体" panose="02010609060101010101" pitchFamily="49" charset="-122"/>
                <a:ea typeface="黑体" panose="02010609060101010101" pitchFamily="49" charset="-122"/>
              </a:rPr>
              <a:t>科学系</a:t>
            </a:r>
            <a:endParaRPr lang="zh-CN" altLang="en-US"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zh-CN" altLang="en-US" sz="2400" dirty="0">
                <a:latin typeface="黑体" panose="02010609060101010101" pitchFamily="49" charset="-122"/>
                <a:ea typeface="黑体" panose="02010609060101010101" pitchFamily="49" charset="-122"/>
              </a:rPr>
              <a:t>固体力学专业</a:t>
            </a:r>
            <a:endParaRPr lang="en-US" altLang="zh-CN" sz="2400" dirty="0">
              <a:latin typeface="黑体" panose="02010609060101010101" pitchFamily="49" charset="-122"/>
              <a:ea typeface="黑体" panose="02010609060101010101" pitchFamily="49" charset="-122"/>
            </a:endParaRPr>
          </a:p>
          <a:p>
            <a:pPr lvl="0" algn="ctr" fontAlgn="auto">
              <a:lnSpc>
                <a:spcPct val="90000"/>
              </a:lnSpc>
              <a:spcBef>
                <a:spcPct val="20000"/>
              </a:spcBef>
              <a:spcAft>
                <a:spcPts val="0"/>
              </a:spcAft>
              <a:defRPr/>
            </a:pPr>
            <a:r>
              <a:rPr lang="en-US" altLang="zh-CN" sz="2400" dirty="0" smtClean="0">
                <a:latin typeface="黑体" panose="02010609060101010101" pitchFamily="49" charset="-122"/>
                <a:ea typeface="黑体" panose="02010609060101010101" pitchFamily="49" charset="-122"/>
              </a:rPr>
              <a:t>2018-06-04</a:t>
            </a:r>
            <a:endParaRPr lang="zh-CN" altLang="en-US" sz="2400" dirty="0">
              <a:latin typeface="黑体" panose="02010609060101010101" pitchFamily="49" charset="-122"/>
              <a:ea typeface="黑体" panose="02010609060101010101" pitchFamily="49" charset="-122"/>
            </a:endParaRPr>
          </a:p>
        </p:txBody>
      </p:sp>
      <p:sp>
        <p:nvSpPr>
          <p:cNvPr id="5" name="同心圆 4"/>
          <p:cNvSpPr/>
          <p:nvPr/>
        </p:nvSpPr>
        <p:spPr bwMode="auto">
          <a:xfrm>
            <a:off x="399593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同心圆 7"/>
          <p:cNvSpPr/>
          <p:nvPr/>
        </p:nvSpPr>
        <p:spPr bwMode="auto">
          <a:xfrm>
            <a:off x="755576" y="1139126"/>
            <a:ext cx="144016" cy="144016"/>
          </a:xfrm>
          <a:prstGeom prst="donut">
            <a:avLst/>
          </a:prstGeom>
          <a:solidFill>
            <a:schemeClr val="accent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2.2 </a:t>
            </a:r>
            <a:r>
              <a:rPr lang="zh-CN" altLang="en-US" sz="2600" dirty="0" smtClean="0">
                <a:latin typeface="Arial" panose="020B0604020202020204" pitchFamily="34" charset="0"/>
                <a:ea typeface="黑体" pitchFamily="2" charset="-122"/>
                <a:cs typeface="Arial" panose="020B0604020202020204" pitchFamily="34" charset="0"/>
              </a:rPr>
              <a:t>损伤变量演化模型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46093" y="1687591"/>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37" name="文本框 36"/>
          <p:cNvSpPr txBox="1"/>
          <p:nvPr/>
        </p:nvSpPr>
        <p:spPr>
          <a:xfrm>
            <a:off x="4362326" y="1605429"/>
            <a:ext cx="952505" cy="307777"/>
          </a:xfrm>
          <a:prstGeom prst="rect">
            <a:avLst/>
          </a:prstGeom>
          <a:noFill/>
        </p:spPr>
        <p:txBody>
          <a:bodyPr wrap="none" rtlCol="0" anchor="t">
            <a:spAutoFit/>
          </a:bodyPr>
          <a:lstStyle/>
          <a:p>
            <a:r>
              <a:rPr lang="zh-CN" altLang="en-US" sz="1400" dirty="0" smtClean="0">
                <a:latin typeface="Times New Roman" panose="02020603050405020304" pitchFamily="18" charset="0"/>
                <a:cs typeface="Times New Roman" panose="02020603050405020304" pitchFamily="18" charset="0"/>
                <a:sym typeface="+mn-ea"/>
              </a:rPr>
              <a:t>损伤变量</a:t>
            </a:r>
            <a:r>
              <a:rPr lang="en-US" altLang="zh-CN" sz="1400" dirty="0" smtClean="0">
                <a:latin typeface="Times New Roman" panose="02020603050405020304" pitchFamily="18" charset="0"/>
                <a:cs typeface="Times New Roman" panose="02020603050405020304" pitchFamily="18" charset="0"/>
                <a:sym typeface="+mn-ea"/>
              </a:rPr>
              <a:t>:</a:t>
            </a:r>
            <a:endParaRPr lang="zh-CN" altLang="en-US" sz="1400" dirty="0">
              <a:latin typeface="Times New Roman" panose="02020603050405020304" pitchFamily="18" charset="0"/>
              <a:cs typeface="Times New Roman" panose="02020603050405020304" pitchFamily="18" charset="0"/>
              <a:sym typeface="+mn-ea"/>
            </a:endParaRPr>
          </a:p>
        </p:txBody>
      </p:sp>
      <p:sp>
        <p:nvSpPr>
          <p:cNvPr id="42" name="文本框 41"/>
          <p:cNvSpPr txBox="1"/>
          <p:nvPr/>
        </p:nvSpPr>
        <p:spPr>
          <a:xfrm>
            <a:off x="26670" y="1213485"/>
            <a:ext cx="1191352" cy="369332"/>
          </a:xfrm>
          <a:prstGeom prst="rect">
            <a:avLst/>
          </a:prstGeom>
          <a:noFill/>
        </p:spPr>
        <p:txBody>
          <a:bodyPr wrap="none" rtlCol="0" anchor="t">
            <a:spAutoFit/>
          </a:bodyPr>
          <a:lstStyle/>
          <a:p>
            <a:r>
              <a:rPr lang="zh-CN" altLang="en-US" b="1" dirty="0" smtClean="0">
                <a:latin typeface="Times New Roman" panose="02020603050405020304" pitchFamily="18" charset="0"/>
                <a:cs typeface="Times New Roman" panose="02020603050405020304" pitchFamily="18" charset="0"/>
                <a:sym typeface="+mn-ea"/>
              </a:rPr>
              <a:t>线性退化</a:t>
            </a:r>
            <a:r>
              <a:rPr lang="en-US" altLang="zh-CN" b="1" dirty="0" smtClean="0">
                <a:latin typeface="Times New Roman" panose="02020603050405020304" pitchFamily="18" charset="0"/>
                <a:cs typeface="Times New Roman" panose="02020603050405020304" pitchFamily="18" charset="0"/>
                <a:sym typeface="+mn-ea"/>
              </a:rPr>
              <a:t>:</a:t>
            </a:r>
            <a:endParaRPr lang="zh-CN" altLang="en-US" dirty="0"/>
          </a:p>
        </p:txBody>
      </p:sp>
      <p:cxnSp>
        <p:nvCxnSpPr>
          <p:cNvPr id="43" name="直接连接符 42"/>
          <p:cNvCxnSpPr/>
          <p:nvPr/>
        </p:nvCxnSpPr>
        <p:spPr>
          <a:xfrm flipH="1">
            <a:off x="4320479" y="1213485"/>
            <a:ext cx="3492" cy="5485130"/>
          </a:xfrm>
          <a:prstGeom prst="line">
            <a:avLst/>
          </a:prstGeom>
          <a:solidFill>
            <a:schemeClr val="accent1"/>
          </a:solidFill>
          <a:ln w="41275" cap="flat" cmpd="sng" algn="ctr">
            <a:solidFill>
              <a:srgbClr val="00B050"/>
            </a:solidFill>
            <a:prstDash val="sysDash"/>
            <a:round/>
            <a:headEnd type="none" w="med" len="med"/>
            <a:tailEnd type="none" w="med" len="med"/>
          </a:ln>
        </p:spPr>
      </p:cxnSp>
      <mc:AlternateContent xmlns:mc="http://schemas.openxmlformats.org/markup-compatibility/2006" xmlns:a14="http://schemas.microsoft.com/office/drawing/2010/main">
        <mc:Choice Requires="a14">
          <p:sp>
            <p:nvSpPr>
              <p:cNvPr id="3" name="矩形 2"/>
              <p:cNvSpPr/>
              <p:nvPr/>
            </p:nvSpPr>
            <p:spPr>
              <a:xfrm>
                <a:off x="6226" y="1926287"/>
                <a:ext cx="3923154" cy="645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m:t>
                      </m:r>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e>
                      </m:d>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6226" y="1926287"/>
                <a:ext cx="3923154" cy="645561"/>
              </a:xfrm>
              <a:prstGeom prst="rect">
                <a:avLst/>
              </a:prstGeom>
              <a:blipFill rotWithShape="0">
                <a:blip r:embed="rId2"/>
                <a:stretch>
                  <a:fillRect/>
                </a:stretch>
              </a:blipFill>
            </p:spPr>
            <p:txBody>
              <a:bodyPr/>
              <a:lstStyle/>
              <a:p>
                <a:r>
                  <a:rPr lang="zh-CN" altLang="en-US">
                    <a:noFill/>
                  </a:rPr>
                  <a:t> </a:t>
                </a:r>
              </a:p>
            </p:txBody>
          </p:sp>
        </mc:Fallback>
      </mc:AlternateContent>
      <p:sp>
        <p:nvSpPr>
          <p:cNvPr id="48" name="矩形 47"/>
          <p:cNvSpPr/>
          <p:nvPr/>
        </p:nvSpPr>
        <p:spPr>
          <a:xfrm>
            <a:off x="4288790" y="1098550"/>
            <a:ext cx="1363330" cy="507831"/>
          </a:xfrm>
          <a:prstGeom prst="rect">
            <a:avLst/>
          </a:prstGeom>
        </p:spPr>
        <p:txBody>
          <a:bodyPr wrap="square">
            <a:spAutoFit/>
          </a:bodyPr>
          <a:lstStyle/>
          <a:p>
            <a:pPr>
              <a:lnSpc>
                <a:spcPct val="150000"/>
              </a:lnSpc>
            </a:pPr>
            <a:r>
              <a:rPr lang="zh-CN" altLang="en-US" b="1" dirty="0" smtClean="0">
                <a:latin typeface="Times New Roman" panose="02020603050405020304" pitchFamily="18" charset="0"/>
                <a:cs typeface="Times New Roman" panose="02020603050405020304" pitchFamily="18" charset="0"/>
                <a:sym typeface="+mn-ea"/>
              </a:rPr>
              <a:t>指数退化</a:t>
            </a:r>
            <a:r>
              <a:rPr lang="en-US" altLang="zh-CN" b="1" dirty="0" smtClean="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33484" y="1910513"/>
                <a:ext cx="3714158" cy="598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𝐼</m:t>
                          </m:r>
                        </m:sub>
                      </m:sSub>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1">
                              <a:latin typeface="Cambria Math" panose="02040503050406030204" pitchFamily="18" charset="0"/>
                            </a:rPr>
                            <m:t>𝐴</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𝐼</m:t>
                                  </m:r>
                                </m:sub>
                              </m:sSub>
                            </m:e>
                          </m:d>
                          <m:r>
                            <a:rPr lang="zh-CN" altLang="en-US" sz="1600" i="0">
                              <a:latin typeface="Cambria Math" panose="02040503050406030204" pitchFamily="18" charset="0"/>
                            </a:rPr>
                            <m:t>  </m:t>
                          </m:r>
                        </m:sup>
                      </m:sSup>
                      <m:r>
                        <a:rPr lang="zh-CN" altLang="en-US" sz="1600" i="0">
                          <a:latin typeface="Cambria Math" panose="02040503050406030204" pitchFamily="18" charset="0"/>
                        </a:rPr>
                        <m:t> </m:t>
                      </m:r>
                      <m:r>
                        <a:rPr lang="zh-CN" altLang="en-US" sz="1600" i="1">
                          <a:latin typeface="Cambria Math" panose="02040503050406030204" pitchFamily="18" charset="0"/>
                        </a:rPr>
                        <m:t>𝐼</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r>
                            <a:rPr lang="zh-CN" altLang="en-US" sz="1600" i="1">
                              <a:latin typeface="Cambria Math" panose="02040503050406030204" pitchFamily="18" charset="0"/>
                            </a:rPr>
                            <m:t>𝑓𝑡</m:t>
                          </m:r>
                          <m:r>
                            <a:rPr lang="zh-CN" altLang="en-US" sz="1600" i="0">
                              <a:latin typeface="Cambria Math" panose="02040503050406030204" pitchFamily="18" charset="0"/>
                            </a:rPr>
                            <m:t>,</m:t>
                          </m:r>
                          <m:r>
                            <a:rPr lang="zh-CN" altLang="en-US" sz="1600" i="1">
                              <a:latin typeface="Cambria Math" panose="02040503050406030204" pitchFamily="18" charset="0"/>
                            </a:rPr>
                            <m:t>𝑓𝑐</m:t>
                          </m:r>
                          <m:r>
                            <a:rPr lang="zh-CN" altLang="en-US" sz="1600" i="0">
                              <a:latin typeface="Cambria Math" panose="02040503050406030204" pitchFamily="18" charset="0"/>
                            </a:rPr>
                            <m:t>,</m:t>
                          </m:r>
                          <m:r>
                            <a:rPr lang="zh-CN" altLang="en-US" sz="1600" i="1">
                              <a:latin typeface="Cambria Math" panose="02040503050406030204" pitchFamily="18" charset="0"/>
                            </a:rPr>
                            <m:t>𝑚𝑡</m:t>
                          </m:r>
                          <m:r>
                            <a:rPr lang="zh-CN" altLang="en-US" sz="1600" i="0">
                              <a:latin typeface="Cambria Math" panose="02040503050406030204" pitchFamily="18" charset="0"/>
                            </a:rPr>
                            <m:t>,</m:t>
                          </m:r>
                          <m:r>
                            <a:rPr lang="zh-CN" altLang="en-US" sz="1600" i="1">
                              <a:latin typeface="Cambria Math" panose="02040503050406030204" pitchFamily="18" charset="0"/>
                            </a:rPr>
                            <m:t>𝑚𝑐</m:t>
                          </m:r>
                        </m:e>
                      </m:d>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533484" y="1910513"/>
                <a:ext cx="3714158" cy="59811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937" y="3384811"/>
                <a:ext cx="5759402" cy="600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572937" y="3384811"/>
                <a:ext cx="5759402" cy="600677"/>
              </a:xfrm>
              <a:prstGeom prst="rect">
                <a:avLst/>
              </a:prstGeom>
              <a:blipFill rotWithShape="0">
                <a:blip r:embed="rId4"/>
                <a:stretch>
                  <a:fillRect b="-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620" y="3973349"/>
                <a:ext cx="4572000" cy="57637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num>
                        <m:den>
                          <m:r>
                            <a:rPr lang="zh-CN" altLang="en-US" sz="1400" i="0">
                              <a:latin typeface="Cambria Math" panose="02040503050406030204" pitchFamily="18" charset="0"/>
                            </a:rPr>
                            <m:t>2</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e>
                      </m:d>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117620" y="3973349"/>
                <a:ext cx="4572000" cy="576376"/>
              </a:xfrm>
              <a:prstGeom prst="rect">
                <a:avLst/>
              </a:prstGeom>
              <a:blipFill rotWithShape="0">
                <a:blip r:embed="rId5"/>
                <a:stretch>
                  <a:fillRect b="-2128"/>
                </a:stretch>
              </a:blipFill>
            </p:spPr>
            <p:txBody>
              <a:bodyPr/>
              <a:lstStyle/>
              <a:p>
                <a:r>
                  <a:rPr lang="zh-CN" altLang="en-US">
                    <a:noFill/>
                  </a:rPr>
                  <a:t> </a:t>
                </a:r>
              </a:p>
            </p:txBody>
          </p:sp>
        </mc:Fallback>
      </mc:AlternateContent>
      <p:sp>
        <p:nvSpPr>
          <p:cNvPr id="49" name="左大括号 48"/>
          <p:cNvSpPr/>
          <p:nvPr/>
        </p:nvSpPr>
        <p:spPr>
          <a:xfrm>
            <a:off x="274776" y="3650219"/>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mc:AlternateContent xmlns:mc="http://schemas.openxmlformats.org/markup-compatibility/2006" xmlns:a14="http://schemas.microsoft.com/office/drawing/2010/main">
        <mc:Choice Requires="a14">
          <p:sp>
            <p:nvSpPr>
              <p:cNvPr id="11" name="矩形 10"/>
              <p:cNvSpPr/>
              <p:nvPr/>
            </p:nvSpPr>
            <p:spPr>
              <a:xfrm>
                <a:off x="4705500" y="3284984"/>
                <a:ext cx="3360984" cy="672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𝑓𝑀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𝑋</m:t>
                                  </m:r>
                                </m:e>
                                <m:sub>
                                  <m:r>
                                    <a:rPr lang="zh-CN" altLang="en-US" sz="1400" i="1">
                                      <a:latin typeface="Cambria Math" panose="02040503050406030204" pitchFamily="18" charset="0"/>
                                    </a:rPr>
                                    <m:t>𝑓𝑀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11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𝑓</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𝑓𝑀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4705500" y="3284984"/>
                <a:ext cx="3360984" cy="67204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16656" y="3967749"/>
                <a:ext cx="343440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1">
                              <a:latin typeface="Cambria Math" panose="02040503050406030204" pitchFamily="18" charset="0"/>
                            </a:rPr>
                            <m:t>𝑚𝑀</m:t>
                          </m:r>
                        </m:sub>
                      </m:sSub>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𝑌</m:t>
                                  </m:r>
                                </m:e>
                                <m:sub>
                                  <m:r>
                                    <a:rPr lang="zh-CN" altLang="en-US" sz="1400" i="1">
                                      <a:latin typeface="Cambria Math" panose="02040503050406030204" pitchFamily="18" charset="0"/>
                                    </a:rPr>
                                    <m:t>𝑚𝑀</m:t>
                                  </m:r>
                                </m:sub>
                                <m:sup>
                                  <m:r>
                                    <a:rPr lang="zh-CN" altLang="en-US" sz="1400" i="0">
                                      <a:latin typeface="Cambria Math" panose="02040503050406030204" pitchFamily="18" charset="0"/>
                                    </a:rPr>
                                    <m:t>2</m:t>
                                  </m:r>
                                </m:sup>
                              </m:sSub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𝐶</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0">
                                      <a:latin typeface="Cambria Math" panose="02040503050406030204" pitchFamily="18" charset="0"/>
                                    </a:rPr>
                                    <m:t>22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𝐺</m:t>
                                  </m:r>
                                </m:e>
                                <m:sub>
                                  <m:r>
                                    <a:rPr lang="zh-CN" altLang="en-US" sz="1400" i="1">
                                      <a:latin typeface="Cambria Math" panose="02040503050406030204" pitchFamily="18" charset="0"/>
                                    </a:rPr>
                                    <m:t>𝑚</m:t>
                                  </m:r>
                                </m:sub>
                              </m:sSub>
                            </m:den>
                          </m:f>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1">
                                      <a:latin typeface="Cambria Math" panose="02040503050406030204" pitchFamily="18" charset="0"/>
                                    </a:rPr>
                                    <m:t>𝑚𝑀</m:t>
                                  </m:r>
                                </m:sub>
                              </m:sSub>
                            </m:e>
                          </m:d>
                          <m:r>
                            <a:rPr lang="zh-CN" altLang="en-US" sz="1400" i="0">
                              <a:latin typeface="Cambria Math" panose="02040503050406030204" pitchFamily="18" charset="0"/>
                            </a:rPr>
                            <m:t>  </m:t>
                          </m:r>
                        </m:sup>
                      </m:sSup>
                      <m:r>
                        <a:rPr lang="zh-CN" altLang="en-US" sz="1400" i="0">
                          <a:latin typeface="Cambria Math" panose="02040503050406030204" pitchFamily="18" charset="0"/>
                        </a:rPr>
                        <m:t> </m:t>
                      </m:r>
                      <m:r>
                        <a:rPr lang="zh-CN" altLang="en-US" sz="1400" i="1">
                          <a:latin typeface="Cambria Math" panose="02040503050406030204" pitchFamily="18" charset="0"/>
                        </a:rPr>
                        <m:t>𝑀</m:t>
                      </m:r>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m:t>
                          </m:r>
                          <m:r>
                            <a:rPr lang="zh-CN" altLang="en-US" sz="1400" i="1">
                              <a:latin typeface="Cambria Math" panose="02040503050406030204" pitchFamily="18" charset="0"/>
                            </a:rPr>
                            <m:t>𝑐</m:t>
                          </m:r>
                        </m:e>
                      </m:d>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716656" y="3967749"/>
                <a:ext cx="3434402" cy="599716"/>
              </a:xfrm>
              <a:prstGeom prst="rect">
                <a:avLst/>
              </a:prstGeom>
              <a:blipFill rotWithShape="0">
                <a:blip r:embed="rId7"/>
                <a:stretch>
                  <a:fillRect/>
                </a:stretch>
              </a:blipFill>
            </p:spPr>
            <p:txBody>
              <a:bodyPr/>
              <a:lstStyle/>
              <a:p>
                <a:r>
                  <a:rPr lang="zh-CN" altLang="en-US">
                    <a:noFill/>
                  </a:rPr>
                  <a:t> </a:t>
                </a:r>
              </a:p>
            </p:txBody>
          </p:sp>
        </mc:Fallback>
      </mc:AlternateContent>
      <p:sp>
        <p:nvSpPr>
          <p:cNvPr id="50" name="左大括号 49"/>
          <p:cNvSpPr/>
          <p:nvPr/>
        </p:nvSpPr>
        <p:spPr>
          <a:xfrm>
            <a:off x="4528986" y="3657013"/>
            <a:ext cx="196401" cy="605407"/>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51" name="图片 50"/>
          <p:cNvPicPr/>
          <p:nvPr/>
        </p:nvPicPr>
        <p:blipFill>
          <a:blip r:embed="rId8">
            <a:extLst>
              <a:ext uri="{28A0092B-C50C-407E-A947-70E740481C1C}">
                <a14:useLocalDpi xmlns:a14="http://schemas.microsoft.com/office/drawing/2010/main" val="0"/>
              </a:ext>
            </a:extLst>
          </a:blip>
          <a:stretch>
            <a:fillRect/>
          </a:stretch>
        </p:blipFill>
        <p:spPr>
          <a:xfrm>
            <a:off x="3068389" y="4911657"/>
            <a:ext cx="2620010" cy="1871980"/>
          </a:xfrm>
          <a:prstGeom prst="rect">
            <a:avLst/>
          </a:prstGeom>
        </p:spPr>
      </p:pic>
      <p:pic>
        <p:nvPicPr>
          <p:cNvPr id="13" name="图片 12"/>
          <p:cNvPicPr>
            <a:picLocks noChangeAspect="1"/>
          </p:cNvPicPr>
          <p:nvPr/>
        </p:nvPicPr>
        <p:blipFill>
          <a:blip r:embed="rId9"/>
          <a:stretch>
            <a:fillRect/>
          </a:stretch>
        </p:blipFill>
        <p:spPr>
          <a:xfrm>
            <a:off x="2630064" y="2671675"/>
            <a:ext cx="3464524" cy="420638"/>
          </a:xfrm>
          <a:prstGeom prst="rect">
            <a:avLst/>
          </a:prstGeom>
        </p:spPr>
      </p:pic>
      <p:sp>
        <p:nvSpPr>
          <p:cNvPr id="52" name="矩形 51"/>
          <p:cNvSpPr/>
          <p:nvPr/>
        </p:nvSpPr>
        <p:spPr>
          <a:xfrm>
            <a:off x="3491880" y="5787184"/>
            <a:ext cx="5555682" cy="276999"/>
          </a:xfrm>
          <a:prstGeom prst="rect">
            <a:avLst/>
          </a:prstGeom>
        </p:spPr>
        <p:txBody>
          <a:bodyPr wrap="square">
            <a:spAutoFit/>
          </a:bodyPr>
          <a:lstStyle/>
          <a:p>
            <a:pPr lvl="4" eaLnBrk="0">
              <a:spcBef>
                <a:spcPts val="600"/>
              </a:spcBef>
              <a:spcAft>
                <a:spcPts val="1200"/>
              </a:spcAft>
            </a:pPr>
            <a:r>
              <a:rPr lang="zh-CN" altLang="zh-CN" sz="1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损伤演化法则（黑色：线性法则；蓝色：指数法则）</a:t>
            </a:r>
            <a:endParaRPr lang="zh-CN" altLang="zh-CN"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10</a:t>
            </a:fld>
            <a:endParaRPr lang="en-US" altLang="zh-CN"/>
          </a:p>
        </p:txBody>
      </p:sp>
    </p:spTree>
    <p:extLst>
      <p:ext uri="{BB962C8B-B14F-4D97-AF65-F5344CB8AC3E}">
        <p14:creationId xmlns:p14="http://schemas.microsoft.com/office/powerpoint/2010/main" val="424561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2.3 </a:t>
            </a:r>
            <a:r>
              <a:rPr lang="zh-CN" altLang="en-US" sz="2600" dirty="0" smtClean="0">
                <a:latin typeface="Arial" panose="020B0604020202020204" pitchFamily="34" charset="0"/>
                <a:ea typeface="黑体" pitchFamily="2" charset="-122"/>
                <a:cs typeface="Arial" panose="020B0604020202020204" pitchFamily="34" charset="0"/>
              </a:rPr>
              <a:t>剪切非线性和就地强度理论</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7" name="直接连接符 6"/>
          <p:cNvCxnSpPr/>
          <p:nvPr/>
        </p:nvCxnSpPr>
        <p:spPr>
          <a:xfrm>
            <a:off x="4550890" y="1109291"/>
            <a:ext cx="0" cy="5748709"/>
          </a:xfrm>
          <a:prstGeom prst="line">
            <a:avLst/>
          </a:prstGeom>
          <a:solidFill>
            <a:schemeClr val="accent1"/>
          </a:solidFill>
          <a:ln w="41275" cap="flat" cmpd="sng" algn="ctr">
            <a:solidFill>
              <a:srgbClr val="00B050"/>
            </a:solidFill>
            <a:prstDash val="sysDash"/>
            <a:round/>
            <a:headEnd type="none" w="med" len="med"/>
            <a:tailEnd type="none" w="med" len="med"/>
          </a:ln>
        </p:spPr>
      </p:cxnSp>
      <p:pic>
        <p:nvPicPr>
          <p:cNvPr id="9" name="图片 8"/>
          <p:cNvPicPr>
            <a:picLocks noChangeAspect="1"/>
          </p:cNvPicPr>
          <p:nvPr/>
        </p:nvPicPr>
        <p:blipFill>
          <a:blip r:embed="rId4"/>
          <a:stretch>
            <a:fillRect/>
          </a:stretch>
        </p:blipFill>
        <p:spPr>
          <a:xfrm>
            <a:off x="2426308" y="2798615"/>
            <a:ext cx="1812762" cy="1476837"/>
          </a:xfrm>
          <a:prstGeom prst="rect">
            <a:avLst/>
          </a:prstGeom>
        </p:spPr>
      </p:pic>
      <p:sp>
        <p:nvSpPr>
          <p:cNvPr id="11" name="文本框 10"/>
          <p:cNvSpPr txBox="1"/>
          <p:nvPr/>
        </p:nvSpPr>
        <p:spPr>
          <a:xfrm>
            <a:off x="17584" y="4354578"/>
            <a:ext cx="4410090" cy="523220"/>
          </a:xfrm>
          <a:prstGeom prst="rect">
            <a:avLst/>
          </a:prstGeom>
          <a:noFill/>
        </p:spPr>
        <p:txBody>
          <a:bodyPr wrap="square" rtlCol="0">
            <a:spAutoFit/>
          </a:bodyPr>
          <a:lstStyle/>
          <a:p>
            <a:r>
              <a:rPr lang="zh-CN" altLang="en-US" sz="1400" dirty="0" smtClean="0"/>
              <a:t>使用</a:t>
            </a:r>
            <a:r>
              <a:rPr lang="en-US" altLang="zh-CN" sz="1400" b="1" dirty="0" err="1" smtClean="0">
                <a:solidFill>
                  <a:srgbClr val="FF0000"/>
                </a:solidFill>
              </a:rPr>
              <a:t>Ramberg</a:t>
            </a:r>
            <a:r>
              <a:rPr lang="en-US" altLang="zh-CN" sz="1400" b="1" dirty="0" smtClean="0">
                <a:solidFill>
                  <a:srgbClr val="FF0000"/>
                </a:solidFill>
              </a:rPr>
              <a:t>-Osgood</a:t>
            </a:r>
            <a:r>
              <a:rPr lang="zh-CN" altLang="en-US" sz="1400" b="1" dirty="0" smtClean="0">
                <a:solidFill>
                  <a:srgbClr val="FF0000"/>
                </a:solidFill>
              </a:rPr>
              <a:t>方程</a:t>
            </a:r>
            <a:r>
              <a:rPr lang="zh-CN" altLang="en-US" sz="1400" dirty="0" smtClean="0"/>
              <a:t>来定义层合板中的剪切非线性本构关系：</a:t>
            </a:r>
            <a:endParaRPr lang="en-US" altLang="zh-CN" sz="1400" dirty="0"/>
          </a:p>
        </p:txBody>
      </p:sp>
      <p:pic>
        <p:nvPicPr>
          <p:cNvPr id="13" name="图片 12"/>
          <p:cNvPicPr>
            <a:picLocks noChangeAspect="1"/>
          </p:cNvPicPr>
          <p:nvPr/>
        </p:nvPicPr>
        <p:blipFill>
          <a:blip r:embed="rId5"/>
          <a:stretch>
            <a:fillRect/>
          </a:stretch>
        </p:blipFill>
        <p:spPr>
          <a:xfrm>
            <a:off x="40226" y="2780281"/>
            <a:ext cx="1937540" cy="1452940"/>
          </a:xfrm>
          <a:prstGeom prst="rect">
            <a:avLst/>
          </a:prstGeom>
        </p:spPr>
      </p:pic>
      <p:sp>
        <p:nvSpPr>
          <p:cNvPr id="15" name="文本框 14"/>
          <p:cNvSpPr txBox="1"/>
          <p:nvPr/>
        </p:nvSpPr>
        <p:spPr>
          <a:xfrm>
            <a:off x="4523393" y="1148345"/>
            <a:ext cx="2861310" cy="366217"/>
          </a:xfrm>
          <a:prstGeom prst="rect">
            <a:avLst/>
          </a:prstGeom>
          <a:noFill/>
        </p:spPr>
        <p:txBody>
          <a:bodyPr wrap="square" rtlCol="0">
            <a:spAutoFit/>
          </a:bodyPr>
          <a:lstStyle/>
          <a:p>
            <a:r>
              <a:rPr lang="zh-CN" altLang="en-US" b="1" dirty="0" smtClean="0"/>
              <a:t>就地强度效应：</a:t>
            </a:r>
            <a:endParaRPr lang="zh-CN" altLang="en-US" b="1" dirty="0"/>
          </a:p>
        </p:txBody>
      </p:sp>
      <p:sp>
        <p:nvSpPr>
          <p:cNvPr id="16" name="文本框 15"/>
          <p:cNvSpPr txBox="1"/>
          <p:nvPr/>
        </p:nvSpPr>
        <p:spPr>
          <a:xfrm>
            <a:off x="4655959" y="1489238"/>
            <a:ext cx="4196506" cy="1384995"/>
          </a:xfrm>
          <a:prstGeom prst="rect">
            <a:avLst/>
          </a:prstGeom>
          <a:noFill/>
        </p:spPr>
        <p:txBody>
          <a:bodyPr wrap="square" rtlCol="0" anchor="t">
            <a:spAutoFit/>
          </a:bodyPr>
          <a:lstStyle/>
          <a:p>
            <a:r>
              <a:rPr lang="zh-CN" altLang="en-US" sz="1400" dirty="0" smtClean="0">
                <a:latin typeface="+mn-ea"/>
                <a:ea typeface="+mn-ea"/>
              </a:rPr>
              <a:t>通过</a:t>
            </a:r>
            <a:r>
              <a:rPr lang="zh-CN" altLang="en-US" sz="1400" dirty="0">
                <a:latin typeface="+mn-ea"/>
                <a:ea typeface="+mn-ea"/>
              </a:rPr>
              <a:t>一系列试验研究发现，对于铺层方向和厚度都相同的子层，</a:t>
            </a:r>
            <a:r>
              <a:rPr lang="zh-CN" altLang="en-US" sz="1400" b="1" dirty="0">
                <a:solidFill>
                  <a:srgbClr val="FF0000"/>
                </a:solidFill>
                <a:latin typeface="+mn-ea"/>
                <a:ea typeface="+mn-ea"/>
              </a:rPr>
              <a:t>它在多向层合板内和在单向板内时表现出的基体强度（包括横向拉伸和剪切强度）不同，在层合板内表现的强度明显高于在单向板内</a:t>
            </a:r>
            <a:r>
              <a:rPr lang="zh-CN" altLang="en-US" sz="1400" dirty="0">
                <a:latin typeface="+mn-ea"/>
                <a:ea typeface="+mn-ea"/>
              </a:rPr>
              <a:t>，许多文献将层合板的这种现象称为</a:t>
            </a:r>
            <a:r>
              <a:rPr lang="zh-CN" altLang="en-US" sz="1400" b="1" dirty="0">
                <a:solidFill>
                  <a:srgbClr val="FF0000"/>
                </a:solidFill>
                <a:latin typeface="+mn-ea"/>
                <a:ea typeface="+mn-ea"/>
              </a:rPr>
              <a:t>就地效应</a:t>
            </a:r>
            <a:r>
              <a:rPr lang="zh-CN" altLang="en-US" sz="1400" dirty="0">
                <a:latin typeface="+mn-ea"/>
                <a:ea typeface="+mn-ea"/>
              </a:rPr>
              <a:t>（</a:t>
            </a:r>
            <a:r>
              <a:rPr lang="en-US" altLang="zh-CN" sz="1400" dirty="0" smtClean="0">
                <a:latin typeface="+mn-ea"/>
                <a:ea typeface="+mn-ea"/>
                <a:cs typeface="Times New Roman" panose="02020603050405020304" pitchFamily="18" charset="0"/>
                <a:sym typeface="+mn-ea"/>
              </a:rPr>
              <a:t>in-situ effect</a:t>
            </a:r>
            <a:r>
              <a:rPr lang="zh-CN" altLang="en-US" sz="1400" dirty="0">
                <a:latin typeface="+mn-ea"/>
                <a:ea typeface="+mn-ea"/>
              </a:rPr>
              <a:t>）。</a:t>
            </a:r>
          </a:p>
        </p:txBody>
      </p:sp>
      <p:sp>
        <p:nvSpPr>
          <p:cNvPr id="17" name="文本框 16"/>
          <p:cNvSpPr txBox="1"/>
          <p:nvPr/>
        </p:nvSpPr>
        <p:spPr>
          <a:xfrm>
            <a:off x="40226" y="1113975"/>
            <a:ext cx="2861310" cy="366217"/>
          </a:xfrm>
          <a:prstGeom prst="rect">
            <a:avLst/>
          </a:prstGeom>
          <a:noFill/>
        </p:spPr>
        <p:txBody>
          <a:bodyPr wrap="square" rtlCol="0">
            <a:spAutoFit/>
          </a:bodyPr>
          <a:lstStyle/>
          <a:p>
            <a:r>
              <a:rPr lang="zh-CN" altLang="en-US" b="1" dirty="0" smtClean="0"/>
              <a:t>剪切非线性：</a:t>
            </a:r>
            <a:endParaRPr lang="zh-CN" altLang="en-US" b="1" dirty="0"/>
          </a:p>
        </p:txBody>
      </p:sp>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550750296"/>
              </p:ext>
            </p:extLst>
          </p:nvPr>
        </p:nvGraphicFramePr>
        <p:xfrm>
          <a:off x="5832170" y="2743807"/>
          <a:ext cx="1219446" cy="853760"/>
        </p:xfrm>
        <a:graphic>
          <a:graphicData uri="http://schemas.openxmlformats.org/presentationml/2006/ole">
            <mc:AlternateContent xmlns:mc="http://schemas.openxmlformats.org/markup-compatibility/2006">
              <mc:Choice xmlns:v="urn:schemas-microsoft-com:vml" Requires="v">
                <p:oleObj spid="_x0000_s102260" name="Equation" r:id="rId6" imgW="1270000" imgH="889000" progId="Equation.DSMT4">
                  <p:embed/>
                </p:oleObj>
              </mc:Choice>
              <mc:Fallback>
                <p:oleObj name="Equation" r:id="rId6" imgW="1270000" imgH="889000" progId="Equation.DSMT4">
                  <p:embed/>
                  <p:pic>
                    <p:nvPicPr>
                      <p:cNvPr id="0" name=""/>
                      <p:cNvPicPr/>
                      <p:nvPr/>
                    </p:nvPicPr>
                    <p:blipFill>
                      <a:blip r:embed="rId7"/>
                      <a:stretch>
                        <a:fillRect/>
                      </a:stretch>
                    </p:blipFill>
                    <p:spPr>
                      <a:xfrm>
                        <a:off x="5832170" y="2743807"/>
                        <a:ext cx="1219446" cy="85376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extLst>
              <p:ext uri="{D42A27DB-BD31-4B8C-83A1-F6EECF244321}">
                <p14:modId xmlns:p14="http://schemas.microsoft.com/office/powerpoint/2010/main" val="3345526030"/>
              </p:ext>
            </p:extLst>
          </p:nvPr>
        </p:nvGraphicFramePr>
        <p:xfrm>
          <a:off x="5085599" y="3666040"/>
          <a:ext cx="3045446" cy="1086826"/>
        </p:xfrm>
        <a:graphic>
          <a:graphicData uri="http://schemas.openxmlformats.org/presentationml/2006/ole">
            <mc:AlternateContent xmlns:mc="http://schemas.openxmlformats.org/markup-compatibility/2006">
              <mc:Choice xmlns:v="urn:schemas-microsoft-com:vml" Requires="v">
                <p:oleObj spid="_x0000_s102261" r:id="rId8" imgW="2705100" imgH="965200" progId="Equation.KSEE3">
                  <p:embed/>
                </p:oleObj>
              </mc:Choice>
              <mc:Fallback>
                <p:oleObj r:id="rId8" imgW="2705100" imgH="965200" progId="Equation.KSEE3">
                  <p:embed/>
                  <p:pic>
                    <p:nvPicPr>
                      <p:cNvPr id="0" name=""/>
                      <p:cNvPicPr/>
                      <p:nvPr/>
                    </p:nvPicPr>
                    <p:blipFill>
                      <a:blip r:embed="rId9"/>
                      <a:stretch>
                        <a:fillRect/>
                      </a:stretch>
                    </p:blipFill>
                    <p:spPr>
                      <a:xfrm>
                        <a:off x="5085599" y="3666040"/>
                        <a:ext cx="3045446" cy="1086826"/>
                      </a:xfrm>
                      <a:prstGeom prst="rect">
                        <a:avLst/>
                      </a:prstGeom>
                    </p:spPr>
                  </p:pic>
                </p:oleObj>
              </mc:Fallback>
            </mc:AlternateContent>
          </a:graphicData>
        </a:graphic>
      </p:graphicFrame>
      <p:graphicFrame>
        <p:nvGraphicFramePr>
          <p:cNvPr id="20" name="表格 19"/>
          <p:cNvGraphicFramePr/>
          <p:nvPr>
            <p:extLst>
              <p:ext uri="{D42A27DB-BD31-4B8C-83A1-F6EECF244321}">
                <p14:modId xmlns:p14="http://schemas.microsoft.com/office/powerpoint/2010/main" val="4191090919"/>
              </p:ext>
            </p:extLst>
          </p:nvPr>
        </p:nvGraphicFramePr>
        <p:xfrm>
          <a:off x="5009782" y="4826318"/>
          <a:ext cx="3905962" cy="1645920"/>
        </p:xfrm>
        <a:graphic>
          <a:graphicData uri="http://schemas.openxmlformats.org/drawingml/2006/table">
            <a:tbl>
              <a:tblPr firstRow="1" bandRow="1">
                <a:tableStyleId>{5C22544A-7EE6-4342-B048-85BDC9FD1C3A}</a:tableStyleId>
              </a:tblPr>
              <a:tblGrid>
                <a:gridCol w="1127512"/>
                <a:gridCol w="1194274"/>
                <a:gridCol w="1584176"/>
              </a:tblGrid>
              <a:tr h="726453">
                <a:tc>
                  <a:txBody>
                    <a:bodyPr/>
                    <a:lstStyle/>
                    <a:p>
                      <a:pPr>
                        <a:buNone/>
                      </a:pPr>
                      <a:r>
                        <a:rPr lang="en-US" altLang="zh-CN" sz="1400" dirty="0"/>
                        <a:t>   </a:t>
                      </a:r>
                      <a:r>
                        <a:rPr lang="zh-CN" altLang="en-US" sz="1400" dirty="0" smtClean="0"/>
                        <a:t>材料</a:t>
                      </a:r>
                      <a:r>
                        <a:rPr lang="zh-CN" altLang="en-US" sz="1400" dirty="0"/>
                        <a:t>参数</a:t>
                      </a:r>
                    </a:p>
                    <a:p>
                      <a:pPr>
                        <a:buNone/>
                      </a:pPr>
                      <a:endParaRPr lang="en-US" altLang="zh-CN" sz="1400" dirty="0" smtClean="0"/>
                    </a:p>
                    <a:p>
                      <a:pPr>
                        <a:buNone/>
                      </a:pPr>
                      <a:r>
                        <a:rPr lang="zh-CN" altLang="en-US" sz="1400" dirty="0" smtClean="0"/>
                        <a:t>铺</a:t>
                      </a:r>
                      <a:r>
                        <a:rPr lang="zh-CN" altLang="en-US" sz="1400" dirty="0"/>
                        <a:t>层</a:t>
                      </a:r>
                    </a:p>
                  </a:txBody>
                  <a:tcPr>
                    <a:lnTlToBr w="12700">
                      <a:solidFill>
                        <a:schemeClr val="tx1"/>
                      </a:solidFill>
                      <a:prstDash val="solid"/>
                    </a:lnTlToBr>
                  </a:tcPr>
                </a:tc>
                <a:tc>
                  <a:txBody>
                    <a:bodyPr/>
                    <a:lstStyle/>
                    <a:p>
                      <a:pPr>
                        <a:buNone/>
                      </a:pPr>
                      <a:endParaRPr lang="zh-CN" altLang="en-US" sz="1400" dirty="0"/>
                    </a:p>
                    <a:p>
                      <a:pPr algn="ctr">
                        <a:buNone/>
                      </a:pPr>
                      <a:r>
                        <a:rPr lang="zh-CN" altLang="en-US" sz="1400" dirty="0"/>
                        <a:t>剪切强度</a:t>
                      </a:r>
                      <a:r>
                        <a:rPr lang="en-US" altLang="zh-CN" sz="1400" dirty="0" err="1" smtClean="0"/>
                        <a:t>Sxy</a:t>
                      </a:r>
                      <a:r>
                        <a:rPr lang="zh-CN" altLang="en-US" sz="1400" dirty="0" smtClean="0"/>
                        <a:t>（</a:t>
                      </a:r>
                      <a:r>
                        <a:rPr lang="en-US" altLang="zh-CN" sz="1400" dirty="0" err="1" smtClean="0"/>
                        <a:t>Mpa</a:t>
                      </a:r>
                      <a:r>
                        <a:rPr lang="zh-CN" altLang="en-US" sz="1400" dirty="0" smtClean="0"/>
                        <a:t>）</a:t>
                      </a:r>
                      <a:endParaRPr lang="en-US" altLang="zh-CN" sz="1400" dirty="0"/>
                    </a:p>
                  </a:txBody>
                  <a:tcPr/>
                </a:tc>
                <a:tc>
                  <a:txBody>
                    <a:bodyPr/>
                    <a:lstStyle/>
                    <a:p>
                      <a:pPr>
                        <a:buNone/>
                      </a:pPr>
                      <a:endParaRPr lang="zh-CN" altLang="en-US" sz="1400" dirty="0"/>
                    </a:p>
                    <a:p>
                      <a:pPr algn="ctr">
                        <a:buNone/>
                      </a:pPr>
                      <a:r>
                        <a:rPr lang="zh-CN" altLang="en-US" sz="1400" dirty="0" smtClean="0"/>
                        <a:t>基体拉伸强度</a:t>
                      </a:r>
                      <a:r>
                        <a:rPr lang="en-US" altLang="zh-CN" sz="1400" dirty="0" err="1" smtClean="0"/>
                        <a:t>Yt</a:t>
                      </a:r>
                      <a:endParaRPr lang="en-US" altLang="zh-CN" sz="1400" dirty="0" smtClean="0"/>
                    </a:p>
                    <a:p>
                      <a:pPr algn="ctr">
                        <a:buNone/>
                      </a:pPr>
                      <a:r>
                        <a:rPr lang="zh-CN" altLang="en-US" sz="1400" dirty="0" smtClean="0"/>
                        <a:t>（</a:t>
                      </a:r>
                      <a:r>
                        <a:rPr lang="en-US" altLang="zh-CN" sz="1400" dirty="0" err="1" smtClean="0"/>
                        <a:t>Mpa</a:t>
                      </a:r>
                      <a:r>
                        <a:rPr lang="zh-CN" altLang="en-US" sz="1400" dirty="0" smtClean="0"/>
                        <a:t>）</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  </a:t>
                      </a:r>
                    </a:p>
                  </a:txBody>
                  <a:tcPr/>
                </a:tc>
                <a:tc>
                  <a:txBody>
                    <a:bodyPr/>
                    <a:lstStyle/>
                    <a:p>
                      <a:pPr algn="ctr">
                        <a:buNone/>
                      </a:pPr>
                      <a:r>
                        <a:rPr lang="en-US" altLang="zh-CN" sz="1400" dirty="0"/>
                        <a:t>63</a:t>
                      </a:r>
                    </a:p>
                  </a:txBody>
                  <a:tcPr/>
                </a:tc>
                <a:tc>
                  <a:txBody>
                    <a:bodyPr/>
                    <a:lstStyle/>
                    <a:p>
                      <a:pPr algn="ctr">
                        <a:buNone/>
                      </a:pPr>
                      <a:r>
                        <a:rPr lang="en-US" altLang="zh-CN" sz="1400" dirty="0" smtClean="0"/>
                        <a:t>36</a:t>
                      </a:r>
                      <a:endParaRPr lang="en-US" altLang="zh-CN" sz="1400" dirty="0"/>
                    </a:p>
                  </a:txBody>
                  <a:tcPr/>
                </a:tc>
              </a:tr>
              <a:tr h="217220">
                <a:tc>
                  <a:txBody>
                    <a:bodyPr/>
                    <a:lstStyle/>
                    <a:p>
                      <a:pPr algn="ctr">
                        <a:buNone/>
                      </a:pPr>
                      <a:r>
                        <a:rPr lang="en-US" altLang="zh-CN" sz="1400" kern="100" dirty="0">
                          <a:latin typeface="Times New Roman" panose="02020603050405020304" pitchFamily="18" charset="0"/>
                          <a:cs typeface="Times New Roman" panose="02020603050405020304" pitchFamily="18" charset="0"/>
                          <a:sym typeface="+mn-ea"/>
                        </a:rPr>
                        <a:t>[</a:t>
                      </a:r>
                      <a:r>
                        <a:rPr lang="en-US" altLang="zh-CN" sz="1400" kern="100" dirty="0" smtClean="0">
                          <a:latin typeface="Times New Roman" panose="02020603050405020304" pitchFamily="18" charset="0"/>
                          <a:cs typeface="Times New Roman" panose="02020603050405020304" pitchFamily="18" charset="0"/>
                          <a:sym typeface="+mn-ea"/>
                        </a:rPr>
                        <a:t>0</a:t>
                      </a:r>
                      <a:r>
                        <a:rPr lang="en-US" sz="1400" kern="100">
                          <a:effectLst/>
                          <a:latin typeface="Times New Roman" panose="02020603050405020304" pitchFamily="18" charset="0"/>
                          <a:cs typeface="Times New Roman" panose="02020603050405020304" pitchFamily="18" charset="0"/>
                          <a:sym typeface="+mn-ea"/>
                        </a:rPr>
                        <a:t>/90]</a:t>
                      </a:r>
                      <a:r>
                        <a:rPr lang="en-US" sz="1400" kern="100" baseline="-25000">
                          <a:effectLst/>
                          <a:latin typeface="Times New Roman" panose="02020603050405020304" pitchFamily="18" charset="0"/>
                          <a:cs typeface="Times New Roman" panose="02020603050405020304" pitchFamily="18" charset="0"/>
                          <a:sym typeface="+mn-ea"/>
                        </a:rPr>
                        <a:t>5  </a:t>
                      </a:r>
                      <a:r>
                        <a:rPr lang="en-US" altLang="zh-CN" sz="1400" kern="100" baseline="-25000" dirty="0" smtClean="0">
                          <a:latin typeface="Times New Roman" panose="02020603050405020304" pitchFamily="18" charset="0"/>
                          <a:cs typeface="Times New Roman" panose="02020603050405020304" pitchFamily="18" charset="0"/>
                          <a:sym typeface="+mn-ea"/>
                        </a:rPr>
                        <a:t> </a:t>
                      </a: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r h="217220">
                <a:tc>
                  <a:txBody>
                    <a:bodyPr/>
                    <a:lstStyle/>
                    <a:p>
                      <a:pPr algn="ctr">
                        <a:spcAft>
                          <a:spcPts val="0"/>
                        </a:spcAft>
                      </a:pPr>
                      <a:r>
                        <a:rPr lang="en-US" altLang="zh-CN" sz="1400" kern="100" dirty="0">
                          <a:latin typeface="Times New Roman" panose="02020603050405020304" pitchFamily="18" charset="0"/>
                          <a:cs typeface="Times New Roman" panose="02020603050405020304" pitchFamily="18" charset="0"/>
                          <a:sym typeface="+mn-ea"/>
                        </a:rPr>
                        <a:t>[</a:t>
                      </a:r>
                      <a:r>
                        <a:rPr lang="en-US" sz="1400" kern="100" dirty="0">
                          <a:effectLst/>
                          <a:latin typeface="Times New Roman" panose="02020603050405020304" pitchFamily="18" charset="0"/>
                          <a:cs typeface="Times New Roman" panose="02020603050405020304" pitchFamily="18" charset="0"/>
                          <a:sym typeface="+mn-ea"/>
                        </a:rPr>
                        <a:t>±45]</a:t>
                      </a:r>
                      <a:r>
                        <a:rPr lang="en-US" sz="1400" kern="100" baseline="-25000" dirty="0">
                          <a:effectLst/>
                          <a:latin typeface="Times New Roman" panose="02020603050405020304" pitchFamily="18" charset="0"/>
                          <a:cs typeface="Times New Roman" panose="02020603050405020304" pitchFamily="18" charset="0"/>
                          <a:sym typeface="+mn-ea"/>
                        </a:rPr>
                        <a:t>5</a:t>
                      </a:r>
                      <a:endParaRPr lang="en-US" altLang="en-US" sz="1400" kern="100" baseline="-25000" dirty="0">
                        <a:effectLst/>
                        <a:latin typeface="Times New Roman" panose="02020603050405020304" pitchFamily="18" charset="0"/>
                        <a:cs typeface="Times New Roman" panose="02020603050405020304" pitchFamily="18" charset="0"/>
                        <a:sym typeface="+mn-ea"/>
                      </a:endParaRPr>
                    </a:p>
                  </a:txBody>
                  <a:tcPr/>
                </a:tc>
                <a:tc>
                  <a:txBody>
                    <a:bodyPr/>
                    <a:lstStyle/>
                    <a:p>
                      <a:pPr algn="ctr">
                        <a:buNone/>
                      </a:pPr>
                      <a:r>
                        <a:rPr lang="en-US" altLang="zh-CN" sz="1400" dirty="0"/>
                        <a:t>95</a:t>
                      </a:r>
                    </a:p>
                  </a:txBody>
                  <a:tcPr/>
                </a:tc>
                <a:tc>
                  <a:txBody>
                    <a:bodyPr/>
                    <a:lstStyle/>
                    <a:p>
                      <a:pPr algn="ctr">
                        <a:buNone/>
                      </a:pPr>
                      <a:r>
                        <a:rPr lang="en-US" altLang="zh-CN" sz="1400" dirty="0" smtClean="0"/>
                        <a:t>54</a:t>
                      </a:r>
                      <a:endParaRPr lang="en-US" altLang="zh-CN" sz="1400" dirty="0"/>
                    </a:p>
                  </a:txBody>
                  <a:tcPr/>
                </a:tc>
              </a:tr>
            </a:tbl>
          </a:graphicData>
        </a:graphic>
      </p:graphicFrame>
      <p:pic>
        <p:nvPicPr>
          <p:cNvPr id="3" name="图片 2"/>
          <p:cNvPicPr>
            <a:picLocks noChangeAspect="1"/>
          </p:cNvPicPr>
          <p:nvPr/>
        </p:nvPicPr>
        <p:blipFill>
          <a:blip r:embed="rId10"/>
          <a:stretch>
            <a:fillRect/>
          </a:stretch>
        </p:blipFill>
        <p:spPr>
          <a:xfrm>
            <a:off x="1085491" y="1489377"/>
            <a:ext cx="2247198" cy="815551"/>
          </a:xfrm>
          <a:prstGeom prst="rect">
            <a:avLst/>
          </a:prstGeom>
        </p:spPr>
      </p:pic>
      <p:pic>
        <p:nvPicPr>
          <p:cNvPr id="21" name="图片 20"/>
          <p:cNvPicPr>
            <a:picLocks noChangeAspect="1"/>
          </p:cNvPicPr>
          <p:nvPr/>
        </p:nvPicPr>
        <p:blipFill>
          <a:blip r:embed="rId11"/>
          <a:stretch>
            <a:fillRect/>
          </a:stretch>
        </p:blipFill>
        <p:spPr>
          <a:xfrm>
            <a:off x="1120208" y="4876723"/>
            <a:ext cx="1873016" cy="535876"/>
          </a:xfrm>
          <a:prstGeom prst="rect">
            <a:avLst/>
          </a:prstGeom>
        </p:spPr>
      </p:pic>
      <p:pic>
        <p:nvPicPr>
          <p:cNvPr id="22" name="图片 21"/>
          <p:cNvPicPr>
            <a:picLocks noChangeAspect="1"/>
          </p:cNvPicPr>
          <p:nvPr/>
        </p:nvPicPr>
        <p:blipFill>
          <a:blip r:embed="rId12"/>
          <a:stretch>
            <a:fillRect/>
          </a:stretch>
        </p:blipFill>
        <p:spPr>
          <a:xfrm>
            <a:off x="1105812" y="5507868"/>
            <a:ext cx="2017595" cy="397535"/>
          </a:xfrm>
          <a:prstGeom prst="rect">
            <a:avLst/>
          </a:prstGeom>
        </p:spPr>
      </p:pic>
      <p:pic>
        <p:nvPicPr>
          <p:cNvPr id="23" name="图片 22"/>
          <p:cNvPicPr>
            <a:picLocks noChangeAspect="1"/>
          </p:cNvPicPr>
          <p:nvPr/>
        </p:nvPicPr>
        <p:blipFill>
          <a:blip r:embed="rId13"/>
          <a:stretch>
            <a:fillRect/>
          </a:stretch>
        </p:blipFill>
        <p:spPr>
          <a:xfrm>
            <a:off x="726504" y="6029467"/>
            <a:ext cx="2832531" cy="855917"/>
          </a:xfrm>
          <a:prstGeom prst="rect">
            <a:avLst/>
          </a:prstGeom>
        </p:spPr>
      </p:pic>
      <p:sp>
        <p:nvSpPr>
          <p:cNvPr id="24" name="矩形 23"/>
          <p:cNvSpPr/>
          <p:nvPr/>
        </p:nvSpPr>
        <p:spPr>
          <a:xfrm>
            <a:off x="86763" y="2250790"/>
            <a:ext cx="4572000" cy="523220"/>
          </a:xfrm>
          <a:prstGeom prst="rect">
            <a:avLst/>
          </a:prstGeom>
        </p:spPr>
        <p:txBody>
          <a:bodyPr>
            <a:spAutoFit/>
          </a:bodyPr>
          <a:lstStyle/>
          <a:p>
            <a:r>
              <a:rPr lang="zh-CN" altLang="zh-CN" sz="1400" dirty="0"/>
              <a:t>大量的实验结果向我们展示了复合材料在各种类型载荷作用下应力应变关系出现非线性的</a:t>
            </a:r>
            <a:r>
              <a:rPr lang="zh-CN" altLang="zh-CN" sz="1400" dirty="0" smtClean="0"/>
              <a:t>现象</a:t>
            </a:r>
            <a:r>
              <a:rPr lang="zh-CN" altLang="en-US" sz="1400" dirty="0" smtClean="0"/>
              <a:t>：</a:t>
            </a:r>
            <a:endParaRPr lang="zh-CN" altLang="en-US" sz="1400" dirty="0"/>
          </a:p>
        </p:txBody>
      </p:sp>
      <p:sp>
        <p:nvSpPr>
          <p:cNvPr id="8" name="灯片编号占位符 7"/>
          <p:cNvSpPr>
            <a:spLocks noGrp="1"/>
          </p:cNvSpPr>
          <p:nvPr>
            <p:ph type="sldNum" sz="quarter" idx="12"/>
          </p:nvPr>
        </p:nvSpPr>
        <p:spPr/>
        <p:txBody>
          <a:bodyPr/>
          <a:lstStyle/>
          <a:p>
            <a:pPr>
              <a:defRPr/>
            </a:pPr>
            <a:fld id="{06C88229-2361-4A3F-BA53-4D47DBEF09B6}" type="slidenum">
              <a:rPr lang="en-US" altLang="zh-CN" smtClean="0"/>
              <a:pPr>
                <a:defRPr/>
              </a:pPr>
              <a:t>11</a:t>
            </a:fld>
            <a:endParaRPr lang="en-US" altLang="zh-CN"/>
          </a:p>
        </p:txBody>
      </p:sp>
    </p:spTree>
    <p:extLst>
      <p:ext uri="{BB962C8B-B14F-4D97-AF65-F5344CB8AC3E}">
        <p14:creationId xmlns:p14="http://schemas.microsoft.com/office/powerpoint/2010/main" val="4324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5438948"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2.4 </a:t>
            </a:r>
            <a:r>
              <a:rPr lang="zh-CN" altLang="en-US" sz="2600" dirty="0" smtClean="0">
                <a:latin typeface="Arial" panose="020B0604020202020204" pitchFamily="34" charset="0"/>
                <a:ea typeface="黑体" pitchFamily="2" charset="-122"/>
                <a:cs typeface="Arial" panose="020B0604020202020204" pitchFamily="34" charset="0"/>
              </a:rPr>
              <a:t>损伤模型在</a:t>
            </a:r>
            <a:r>
              <a:rPr lang="en-US" altLang="zh-CN" sz="2600" dirty="0" smtClean="0">
                <a:latin typeface="Arial" panose="020B0604020202020204" pitchFamily="34" charset="0"/>
                <a:ea typeface="黑体" pitchFamily="2" charset="-122"/>
                <a:cs typeface="Arial" panose="020B0604020202020204" pitchFamily="34" charset="0"/>
              </a:rPr>
              <a:t>ABAQUS</a:t>
            </a:r>
            <a:r>
              <a:rPr lang="zh-CN" altLang="en-US" sz="2600" dirty="0" smtClean="0">
                <a:latin typeface="Arial" panose="020B0604020202020204" pitchFamily="34" charset="0"/>
                <a:ea typeface="黑体" pitchFamily="2" charset="-122"/>
                <a:cs typeface="Arial" panose="020B0604020202020204" pitchFamily="34" charset="0"/>
              </a:rPr>
              <a:t>中的应用</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菱形 7"/>
          <p:cNvSpPr/>
          <p:nvPr/>
        </p:nvSpPr>
        <p:spPr>
          <a:xfrm>
            <a:off x="48260" y="3965694"/>
            <a:ext cx="2244090" cy="965200"/>
          </a:xfrm>
          <a:prstGeom prst="diamond">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484128" y="2366807"/>
            <a:ext cx="1366520" cy="30954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a:t>
            </a:r>
            <a:r>
              <a:rPr lang="zh-CN" altLang="en-US" sz="1400" dirty="0" smtClean="0"/>
              <a:t>应变</a:t>
            </a:r>
            <a:endParaRPr lang="zh-CN" altLang="en-US" sz="1400" dirty="0"/>
          </a:p>
        </p:txBody>
      </p:sp>
      <p:sp>
        <p:nvSpPr>
          <p:cNvPr id="10" name="矩形 9"/>
          <p:cNvSpPr/>
          <p:nvPr/>
        </p:nvSpPr>
        <p:spPr>
          <a:xfrm>
            <a:off x="2790190" y="2648704"/>
            <a:ext cx="1756410" cy="635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计算损伤变量</a:t>
            </a:r>
            <a:r>
              <a:rPr kumimoji="0" lang="en-US" altLang="zh-CN" sz="1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以及          </a:t>
            </a:r>
          </a:p>
        </p:txBody>
      </p:sp>
      <p:pic>
        <p:nvPicPr>
          <p:cNvPr id="11" name="图片 10"/>
          <p:cNvPicPr/>
          <p:nvPr/>
        </p:nvPicPr>
        <p:blipFill>
          <a:blip r:embed="rId3"/>
          <a:stretch>
            <a:fillRect/>
          </a:stretch>
        </p:blipFill>
        <p:spPr>
          <a:xfrm>
            <a:off x="3409066" y="2959519"/>
            <a:ext cx="563108" cy="222585"/>
          </a:xfrm>
          <a:prstGeom prst="rect">
            <a:avLst/>
          </a:prstGeom>
        </p:spPr>
      </p:pic>
      <p:sp>
        <p:nvSpPr>
          <p:cNvPr id="12" name="矩形 11"/>
          <p:cNvSpPr/>
          <p:nvPr/>
        </p:nvSpPr>
        <p:spPr>
          <a:xfrm>
            <a:off x="186055" y="5303004"/>
            <a:ext cx="4361180" cy="65024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smtClean="0"/>
              <a:t>计算应力以及</a:t>
            </a:r>
            <a:r>
              <a:rPr lang="en-US" altLang="zh-CN" sz="1400" dirty="0" smtClean="0">
                <a:sym typeface="+mn-ea"/>
              </a:rPr>
              <a:t>Jacobian</a:t>
            </a:r>
            <a:r>
              <a:rPr lang="zh-CN" altLang="en-US" sz="1400" dirty="0">
                <a:sym typeface="+mn-ea"/>
              </a:rPr>
              <a:t>矩阵  </a:t>
            </a:r>
            <a:endParaRPr lang="en-US" altLang="zh-CN" sz="1400" dirty="0" smtClean="0">
              <a:sym typeface="+mn-ea"/>
            </a:endParaRPr>
          </a:p>
          <a:p>
            <a:pPr algn="ctr"/>
            <a:r>
              <a:rPr lang="zh-CN" altLang="en-US" sz="1400" dirty="0" smtClean="0">
                <a:sym typeface="+mn-ea"/>
              </a:rPr>
              <a:t>更新损伤变量</a:t>
            </a:r>
            <a:r>
              <a:rPr lang="en-US" altLang="zh-CN" sz="1400" dirty="0" smtClean="0">
                <a:ln>
                  <a:noFill/>
                </a:ln>
                <a:effectLst/>
                <a:latin typeface="Times New Roman" panose="02020603050405020304" pitchFamily="18" charset="0"/>
                <a:sym typeface="+mn-ea"/>
              </a:rPr>
              <a:t>d </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sym typeface="+mn-ea"/>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 name="直接箭头连接符 12"/>
          <p:cNvCxnSpPr>
            <a:stCxn id="9" idx="2"/>
            <a:endCxn id="26" idx="0"/>
          </p:cNvCxnSpPr>
          <p:nvPr/>
        </p:nvCxnSpPr>
        <p:spPr>
          <a:xfrm flipH="1">
            <a:off x="1166495" y="2676352"/>
            <a:ext cx="893" cy="4273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4" name="文本框 21"/>
          <p:cNvSpPr txBox="1"/>
          <p:nvPr/>
        </p:nvSpPr>
        <p:spPr>
          <a:xfrm>
            <a:off x="1954803" y="3663434"/>
            <a:ext cx="1249045"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smtClean="0">
                <a:latin typeface="Times New Roman" panose="02020603050405020304" pitchFamily="18" charset="0"/>
              </a:rPr>
              <a:t>已损伤</a:t>
            </a:r>
            <a:endParaRPr lang="en-US" altLang="zh-CN" sz="1200" dirty="0">
              <a:latin typeface="Times New Roman" panose="02020603050405020304" pitchFamily="18" charset="0"/>
            </a:endParaRPr>
          </a:p>
        </p:txBody>
      </p:sp>
      <p:cxnSp>
        <p:nvCxnSpPr>
          <p:cNvPr id="15" name="直接箭头连接符 14"/>
          <p:cNvCxnSpPr>
            <a:stCxn id="8" idx="2"/>
          </p:cNvCxnSpPr>
          <p:nvPr/>
        </p:nvCxnSpPr>
        <p:spPr>
          <a:xfrm flipH="1">
            <a:off x="1166495" y="4930894"/>
            <a:ext cx="3810" cy="3981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文本框 27"/>
          <p:cNvSpPr txBox="1"/>
          <p:nvPr/>
        </p:nvSpPr>
        <p:spPr>
          <a:xfrm>
            <a:off x="515482" y="4973268"/>
            <a:ext cx="1186180" cy="27559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Times New Roman" panose="02020603050405020304" pitchFamily="18" charset="0"/>
              </a:rPr>
              <a:t>未</a:t>
            </a:r>
            <a:r>
              <a:rPr lang="zh-CN" altLang="en-US" sz="1200" dirty="0" smtClean="0">
                <a:latin typeface="Times New Roman" panose="02020603050405020304" pitchFamily="18" charset="0"/>
              </a:rPr>
              <a:t>损伤</a:t>
            </a:r>
            <a:r>
              <a:rPr lang="en-US" altLang="zh-CN" sz="1200" dirty="0" smtClean="0">
                <a:latin typeface="Times New Roman" panose="02020603050405020304" pitchFamily="18" charset="0"/>
              </a:rPr>
              <a:t> </a:t>
            </a:r>
            <a:endParaRPr lang="en-US" altLang="zh-CN" sz="1200" dirty="0">
              <a:latin typeface="Times New Roman" panose="02020603050405020304" pitchFamily="18" charset="0"/>
            </a:endParaRPr>
          </a:p>
        </p:txBody>
      </p:sp>
      <p:cxnSp>
        <p:nvCxnSpPr>
          <p:cNvPr id="17" name="肘形连接符 16"/>
          <p:cNvCxnSpPr>
            <a:stCxn id="8" idx="3"/>
            <a:endCxn id="10" idx="0"/>
          </p:cNvCxnSpPr>
          <p:nvPr/>
        </p:nvCxnSpPr>
        <p:spPr>
          <a:xfrm flipV="1">
            <a:off x="2292350" y="2648704"/>
            <a:ext cx="1376045" cy="1799590"/>
          </a:xfrm>
          <a:prstGeom prst="bentConnector4">
            <a:avLst>
              <a:gd name="adj1" fmla="val 18090"/>
              <a:gd name="adj2" fmla="val 113232"/>
            </a:avLst>
          </a:prstGeom>
          <a:solidFill>
            <a:schemeClr val="accent1"/>
          </a:solidFill>
          <a:ln w="9525" cap="flat" cmpd="sng" algn="ctr">
            <a:solidFill>
              <a:schemeClr val="tx1"/>
            </a:solidFill>
            <a:prstDash val="solid"/>
            <a:round/>
            <a:headEnd type="none" w="med" len="med"/>
            <a:tailEnd type="arrow" w="med" len="med"/>
          </a:ln>
        </p:spPr>
      </p:cxnSp>
      <p:sp>
        <p:nvSpPr>
          <p:cNvPr id="18" name="矩形 17"/>
          <p:cNvSpPr/>
          <p:nvPr/>
        </p:nvSpPr>
        <p:spPr>
          <a:xfrm>
            <a:off x="2773045" y="3939024"/>
            <a:ext cx="1773555" cy="60706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t>计算损伤刚度矩阵</a:t>
            </a:r>
          </a:p>
          <a:p>
            <a:pPr marL="0" marR="0" indent="0" algn="l" defTabSz="914400" rtl="0" eaLnBrk="0" fontAlgn="base" latinLnBrk="0" hangingPunct="0">
              <a:lnSpc>
                <a:spcPct val="100000"/>
              </a:lnSpc>
              <a:spcBef>
                <a:spcPct val="0"/>
              </a:spcBef>
              <a:spcAft>
                <a:spcPct val="0"/>
              </a:spcAft>
              <a:buClrTx/>
              <a:buSzTx/>
              <a:buFontTx/>
              <a:buNone/>
            </a:pPr>
            <a:r>
              <a:rPr lang="en-US" altLang="zh-CN" sz="1400" b="1" dirty="0" smtClean="0">
                <a:ln>
                  <a:noFill/>
                </a:ln>
                <a:effectLst/>
                <a:latin typeface="Times New Roman" panose="02020603050405020304" pitchFamily="18" charset="0"/>
                <a:sym typeface="+mn-ea"/>
              </a:rPr>
              <a:t>               C</a:t>
            </a:r>
            <a:r>
              <a:rPr lang="en-US" altLang="zh-CN" sz="1400" b="1" baseline="-25000" dirty="0" smtClean="0">
                <a:ln>
                  <a:noFill/>
                </a:ln>
                <a:effectLst/>
                <a:latin typeface="Times New Roman" panose="02020603050405020304" pitchFamily="18" charset="0"/>
                <a:sym typeface="+mn-ea"/>
              </a:rPr>
              <a:t>d</a:t>
            </a:r>
            <a:endParaRPr kumimoji="0" lang="zh-CN" altLang="en-US" sz="1400" b="1" i="0" u="none" strike="noStrike" cap="none" normalizeH="0" baseline="-25000" dirty="0" smtClean="0">
              <a:ln>
                <a:noFill/>
              </a:ln>
              <a:solidFill>
                <a:schemeClr val="tx1"/>
              </a:solidFill>
              <a:effectLst/>
              <a:latin typeface="Times New Roman" panose="02020603050405020304" pitchFamily="18" charset="0"/>
            </a:endParaRPr>
          </a:p>
        </p:txBody>
      </p:sp>
      <p:cxnSp>
        <p:nvCxnSpPr>
          <p:cNvPr id="19" name="直接箭头连接符 18"/>
          <p:cNvCxnSpPr>
            <a:stCxn id="10" idx="2"/>
            <a:endCxn id="18" idx="0"/>
          </p:cNvCxnSpPr>
          <p:nvPr/>
        </p:nvCxnSpPr>
        <p:spPr>
          <a:xfrm flipH="1">
            <a:off x="3660140" y="3283704"/>
            <a:ext cx="8255" cy="6553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stCxn id="18" idx="2"/>
          </p:cNvCxnSpPr>
          <p:nvPr/>
        </p:nvCxnSpPr>
        <p:spPr>
          <a:xfrm>
            <a:off x="3659823" y="4546084"/>
            <a:ext cx="8572" cy="8105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1" name="直接箭头连接符 20"/>
          <p:cNvCxnSpPr>
            <a:stCxn id="22" idx="2"/>
            <a:endCxn id="9" idx="0"/>
          </p:cNvCxnSpPr>
          <p:nvPr/>
        </p:nvCxnSpPr>
        <p:spPr>
          <a:xfrm flipH="1">
            <a:off x="1167388" y="1853684"/>
            <a:ext cx="1012" cy="51312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文本框 7"/>
          <p:cNvSpPr txBox="1"/>
          <p:nvPr/>
        </p:nvSpPr>
        <p:spPr>
          <a:xfrm>
            <a:off x="114935" y="1546979"/>
            <a:ext cx="2106930" cy="30670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dirty="0" smtClean="0">
                <a:latin typeface="Times New Roman" panose="02020603050405020304" pitchFamily="18" charset="0"/>
              </a:rPr>
              <a:t>每一个增量步之后</a:t>
            </a:r>
            <a:endParaRPr lang="en-US" altLang="zh-CN" sz="1400" dirty="0">
              <a:latin typeface="Times New Roman" panose="02020603050405020304" pitchFamily="18" charset="0"/>
            </a:endParaRPr>
          </a:p>
        </p:txBody>
      </p:sp>
      <p:sp>
        <p:nvSpPr>
          <p:cNvPr id="23" name="文本框 8"/>
          <p:cNvSpPr txBox="1"/>
          <p:nvPr/>
        </p:nvSpPr>
        <p:spPr>
          <a:xfrm>
            <a:off x="1212668" y="6289575"/>
            <a:ext cx="244715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zh-CN" altLang="en-US" sz="1400" dirty="0">
                <a:latin typeface="Times New Roman" panose="02020603050405020304" pitchFamily="18" charset="0"/>
              </a:rPr>
              <a:t>退出</a:t>
            </a:r>
            <a:r>
              <a:rPr lang="en-US" altLang="zh-CN" sz="1400" dirty="0" smtClean="0">
                <a:latin typeface="Times New Roman" panose="02020603050405020304" pitchFamily="18" charset="0"/>
              </a:rPr>
              <a:t>UMAT,</a:t>
            </a:r>
            <a:r>
              <a:rPr lang="zh-CN" altLang="en-US" sz="1400" dirty="0" smtClean="0">
                <a:latin typeface="Times New Roman" panose="02020603050405020304" pitchFamily="18" charset="0"/>
              </a:rPr>
              <a:t>返回至主程序</a:t>
            </a:r>
            <a:endParaRPr lang="en-US" altLang="zh-CN" sz="1400" dirty="0">
              <a:latin typeface="Times New Roman" panose="02020603050405020304" pitchFamily="18" charset="0"/>
            </a:endParaRPr>
          </a:p>
        </p:txBody>
      </p:sp>
      <p:cxnSp>
        <p:nvCxnSpPr>
          <p:cNvPr id="24" name="直接箭头连接符 23"/>
          <p:cNvCxnSpPr>
            <a:stCxn id="12" idx="2"/>
          </p:cNvCxnSpPr>
          <p:nvPr/>
        </p:nvCxnSpPr>
        <p:spPr>
          <a:xfrm>
            <a:off x="2366645" y="5953244"/>
            <a:ext cx="0" cy="2863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5" name="矩形 24"/>
          <p:cNvSpPr/>
          <p:nvPr/>
        </p:nvSpPr>
        <p:spPr>
          <a:xfrm>
            <a:off x="70485" y="2016879"/>
            <a:ext cx="4548505" cy="4046855"/>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438331" y="3103707"/>
            <a:ext cx="1456328" cy="489877"/>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t>计算未损伤时的刚度矩阵</a:t>
            </a:r>
          </a:p>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7" name="直接箭头连接符 26"/>
          <p:cNvCxnSpPr>
            <a:stCxn id="26" idx="2"/>
            <a:endCxn id="8" idx="0"/>
          </p:cNvCxnSpPr>
          <p:nvPr/>
        </p:nvCxnSpPr>
        <p:spPr>
          <a:xfrm>
            <a:off x="1166495" y="3593584"/>
            <a:ext cx="3810" cy="37211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3"/>
          <p:cNvSpPr txBox="1"/>
          <p:nvPr/>
        </p:nvSpPr>
        <p:spPr>
          <a:xfrm>
            <a:off x="2790190" y="1648579"/>
            <a:ext cx="1829435" cy="36830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altLang="zh-CN" sz="1800" dirty="0">
                <a:latin typeface="Times New Roman" panose="02020603050405020304" pitchFamily="18" charset="0"/>
                <a:sym typeface="+mn-ea"/>
              </a:rPr>
              <a:t>UMAT </a:t>
            </a:r>
            <a:r>
              <a:rPr lang="zh-CN" altLang="en-US" sz="1800" dirty="0" smtClean="0">
                <a:latin typeface="Times New Roman" panose="02020603050405020304" pitchFamily="18" charset="0"/>
                <a:sym typeface="+mn-ea"/>
              </a:rPr>
              <a:t>流程图</a:t>
            </a:r>
            <a:endParaRPr lang="en-US" altLang="zh-CN" sz="1800" dirty="0">
              <a:latin typeface="Times New Roman" panose="02020603050405020304" pitchFamily="18" charset="0"/>
              <a:sym typeface="+mn-ea"/>
            </a:endParaRPr>
          </a:p>
        </p:txBody>
      </p:sp>
      <p:sp>
        <p:nvSpPr>
          <p:cNvPr id="29" name="文本框 2"/>
          <p:cNvSpPr txBox="1"/>
          <p:nvPr/>
        </p:nvSpPr>
        <p:spPr>
          <a:xfrm>
            <a:off x="225754" y="4294754"/>
            <a:ext cx="1920719" cy="523220"/>
          </a:xfrm>
          <a:prstGeom prst="rect">
            <a:avLst/>
          </a:prstGeom>
          <a:noFill/>
        </p:spPr>
        <p:txBody>
          <a:bodyPr wrap="none" rtlCol="0" anchor="t">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ln>
                  <a:noFill/>
                </a:ln>
                <a:effectLst/>
                <a:latin typeface="Times New Roman" panose="02020603050405020304" pitchFamily="18" charset="0"/>
                <a:sym typeface="+mn-ea"/>
              </a:rPr>
              <a:t>检查有无损伤</a:t>
            </a:r>
            <a:r>
              <a:rPr lang="en-US" altLang="zh-CN" sz="1400" dirty="0" smtClean="0">
                <a:ln>
                  <a:noFill/>
                </a:ln>
                <a:effectLst/>
                <a:latin typeface="Times New Roman" panose="02020603050405020304" pitchFamily="18" charset="0"/>
                <a:sym typeface="+mn-ea"/>
              </a:rPr>
              <a:t>( Hashin </a:t>
            </a:r>
          </a:p>
          <a:p>
            <a:pPr marL="0" marR="0" indent="0" algn="l" defTabSz="914400" rtl="0" eaLnBrk="0" fontAlgn="base" latinLnBrk="0" hangingPunct="0">
              <a:lnSpc>
                <a:spcPct val="100000"/>
              </a:lnSpc>
              <a:spcBef>
                <a:spcPct val="0"/>
              </a:spcBef>
              <a:spcAft>
                <a:spcPct val="0"/>
              </a:spcAft>
              <a:buClrTx/>
              <a:buSzTx/>
              <a:buFontTx/>
              <a:buNone/>
            </a:pPr>
            <a:r>
              <a:rPr lang="en-US" altLang="zh-CN" sz="1400" dirty="0" smtClean="0">
                <a:ln>
                  <a:noFill/>
                </a:ln>
                <a:effectLst/>
                <a:latin typeface="Times New Roman" panose="02020603050405020304" pitchFamily="18" charset="0"/>
                <a:sym typeface="+mn-ea"/>
              </a:rPr>
              <a:t>          criterion)</a:t>
            </a:r>
            <a:endParaRPr lang="zh-CN" altLang="en-US" sz="1400" dirty="0">
              <a:latin typeface="Times New Roman" panose="02020603050405020304" pitchFamily="18" charset="0"/>
            </a:endParaRPr>
          </a:p>
        </p:txBody>
      </p:sp>
      <p:sp>
        <p:nvSpPr>
          <p:cNvPr id="30" name="灯片编号占位符 13"/>
          <p:cNvSpPr>
            <a:spLocks noGrp="1"/>
          </p:cNvSpPr>
          <p:nvPr/>
        </p:nvSpPr>
        <p:spPr bwMode="auto">
          <a:xfrm>
            <a:off x="6604000" y="6208996"/>
            <a:ext cx="21336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200" kern="1200">
                <a:solidFill>
                  <a:schemeClr val="tx1"/>
                </a:solidFill>
                <a:latin typeface="+mj-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A2EA7766-9A74-464A-9A62-AF2E5CE9E77E}" type="slidenum">
              <a:rPr lang="en-US" altLang="zh-CN"/>
              <a:t>12</a:t>
            </a:fld>
            <a:endParaRPr lang="en-US" altLang="zh-CN"/>
          </a:p>
        </p:txBody>
      </p:sp>
      <p:sp>
        <p:nvSpPr>
          <p:cNvPr id="31" name="矩形 30"/>
          <p:cNvSpPr/>
          <p:nvPr/>
        </p:nvSpPr>
        <p:spPr>
          <a:xfrm>
            <a:off x="5149180" y="5561611"/>
            <a:ext cx="3886200" cy="129476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2" name="图片 31"/>
          <p:cNvPicPr/>
          <p:nvPr/>
        </p:nvPicPr>
        <p:blipFill>
          <a:blip r:embed="rId4"/>
          <a:stretch>
            <a:fillRect/>
          </a:stretch>
        </p:blipFill>
        <p:spPr>
          <a:xfrm>
            <a:off x="5713777" y="5636542"/>
            <a:ext cx="2976245" cy="1144905"/>
          </a:xfrm>
          <a:prstGeom prst="rect">
            <a:avLst/>
          </a:prstGeom>
          <a:solidFill>
            <a:schemeClr val="bg1"/>
          </a:solidFill>
        </p:spPr>
      </p:pic>
      <p:sp>
        <p:nvSpPr>
          <p:cNvPr id="33" name="文本框 18"/>
          <p:cNvSpPr txBox="1"/>
          <p:nvPr/>
        </p:nvSpPr>
        <p:spPr>
          <a:xfrm>
            <a:off x="4725670" y="2065947"/>
            <a:ext cx="4422140" cy="3139321"/>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UMAT Overview</a:t>
            </a:r>
            <a:r>
              <a:rPr lang="zh-CN" altLang="en-US" dirty="0">
                <a:latin typeface="Times New Roman" panose="02020603050405020304" pitchFamily="18" charset="0"/>
              </a:rPr>
              <a:t>：</a:t>
            </a:r>
          </a:p>
          <a:p>
            <a:endParaRPr lang="zh-CN" altLang="en-US" dirty="0">
              <a:latin typeface="Times New Roman" panose="02020603050405020304" pitchFamily="18" charset="0"/>
            </a:endParaRPr>
          </a:p>
          <a:p>
            <a:r>
              <a:rPr lang="en-US" altLang="zh-CN" sz="1600" dirty="0" smtClean="0">
                <a:latin typeface="Times New Roman" panose="02020603050405020304" pitchFamily="18" charset="0"/>
                <a:sym typeface="+mn-ea"/>
              </a:rPr>
              <a:t>1</a:t>
            </a:r>
            <a:r>
              <a:rPr lang="zh-CN" altLang="en-US" sz="1600" dirty="0" smtClean="0">
                <a:latin typeface="Times New Roman" panose="02020603050405020304" pitchFamily="18" charset="0"/>
                <a:sym typeface="+mn-ea"/>
              </a:rPr>
              <a:t>、</a:t>
            </a:r>
            <a:r>
              <a:rPr lang="zh-CN" altLang="zh-CN" sz="1600" dirty="0" smtClean="0"/>
              <a:t>可以</a:t>
            </a:r>
            <a:r>
              <a:rPr lang="zh-CN" altLang="zh-CN" sz="1600" dirty="0"/>
              <a:t>用来定义新的</a:t>
            </a:r>
            <a:r>
              <a:rPr lang="zh-CN" altLang="zh-CN" sz="1600" dirty="0" smtClean="0"/>
              <a:t>材料</a:t>
            </a:r>
            <a:r>
              <a:rPr lang="zh-CN" altLang="en-US" sz="1600" dirty="0" smtClean="0"/>
              <a:t>力学</a:t>
            </a:r>
            <a:r>
              <a:rPr lang="zh-CN" altLang="zh-CN" sz="1600" dirty="0" smtClean="0"/>
              <a:t>本</a:t>
            </a:r>
            <a:r>
              <a:rPr lang="zh-CN" altLang="zh-CN" sz="1600" dirty="0"/>
              <a:t>构模型。</a:t>
            </a:r>
          </a:p>
          <a:p>
            <a:endParaRPr lang="zh-CN" altLang="zh-CN"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2</a:t>
            </a:r>
            <a:r>
              <a:rPr lang="zh-CN" altLang="en-US" sz="1600" dirty="0"/>
              <a:t>对于每个增量步，</a:t>
            </a:r>
            <a:r>
              <a:rPr lang="zh-CN" altLang="en-US" sz="1600" dirty="0" smtClean="0"/>
              <a:t>在定义了用户自定义材料的单元的</a:t>
            </a:r>
            <a:r>
              <a:rPr lang="zh-CN" altLang="en-US" sz="1600" dirty="0"/>
              <a:t>所有物质点处被调用。</a:t>
            </a:r>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3</a:t>
            </a:r>
            <a:r>
              <a:rPr lang="zh-CN" altLang="en-US" sz="1600" dirty="0"/>
              <a:t>在增量步末必须更新应力和状态变量</a:t>
            </a:r>
            <a:r>
              <a:rPr lang="en-US" altLang="zh-CN" sz="1600" dirty="0"/>
              <a:t>(</a:t>
            </a:r>
            <a:r>
              <a:rPr lang="en-US" altLang="zh-CN" sz="1600" dirty="0">
                <a:sym typeface="+mn-ea"/>
              </a:rPr>
              <a:t>solution-dependent</a:t>
            </a:r>
            <a:r>
              <a:rPr lang="en-US" altLang="zh-CN" sz="1600" dirty="0" smtClean="0"/>
              <a:t>)</a:t>
            </a:r>
            <a:r>
              <a:rPr lang="zh-CN" altLang="en-US" sz="1600" dirty="0" smtClean="0"/>
              <a:t>。</a:t>
            </a:r>
            <a:endParaRPr lang="en-US" altLang="zh-CN" sz="1600" dirty="0"/>
          </a:p>
          <a:p>
            <a:endParaRPr lang="zh-CN" altLang="en-US" sz="1600" dirty="0">
              <a:latin typeface="Times New Roman" panose="02020603050405020304" pitchFamily="18" charset="0"/>
              <a:sym typeface="+mn-ea"/>
            </a:endParaRPr>
          </a:p>
          <a:p>
            <a:r>
              <a:rPr lang="en-US" altLang="zh-CN" sz="1600" dirty="0" smtClean="0">
                <a:latin typeface="Times New Roman" panose="02020603050405020304" pitchFamily="18" charset="0"/>
                <a:sym typeface="+mn-ea"/>
              </a:rPr>
              <a:t>4</a:t>
            </a:r>
            <a:r>
              <a:rPr lang="zh-CN" altLang="en-US" sz="1600" dirty="0"/>
              <a:t>必须提供材料的</a:t>
            </a:r>
            <a:r>
              <a:rPr lang="en-US" altLang="zh-CN" sz="1600" dirty="0" err="1"/>
              <a:t>Jocobian</a:t>
            </a:r>
            <a:r>
              <a:rPr lang="zh-CN" altLang="en-US" sz="1600" dirty="0"/>
              <a:t>矩阵：</a:t>
            </a:r>
          </a:p>
          <a:p>
            <a:endParaRPr lang="zh-CN" altLang="en-US" dirty="0">
              <a:latin typeface="Times New Roman" panose="02020603050405020304" pitchFamily="18" charset="0"/>
            </a:endParaRPr>
          </a:p>
        </p:txBody>
      </p:sp>
      <p:sp>
        <p:nvSpPr>
          <p:cNvPr id="34" name="矩形 33"/>
          <p:cNvSpPr/>
          <p:nvPr/>
        </p:nvSpPr>
        <p:spPr>
          <a:xfrm>
            <a:off x="2344737" y="5349994"/>
            <a:ext cx="1232748" cy="22606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5" name="直接箭头连接符 34"/>
          <p:cNvCxnSpPr>
            <a:stCxn id="31" idx="1"/>
            <a:endCxn id="34" idx="3"/>
          </p:cNvCxnSpPr>
          <p:nvPr/>
        </p:nvCxnSpPr>
        <p:spPr>
          <a:xfrm flipH="1" flipV="1">
            <a:off x="3577485" y="5463024"/>
            <a:ext cx="1571695" cy="745970"/>
          </a:xfrm>
          <a:prstGeom prst="straightConnector1">
            <a:avLst/>
          </a:prstGeom>
          <a:solidFill>
            <a:schemeClr val="accent1"/>
          </a:solidFill>
          <a:ln w="28575" cap="flat" cmpd="sng" algn="ctr">
            <a:solidFill>
              <a:schemeClr val="tx1"/>
            </a:solidFill>
            <a:prstDash val="solid"/>
            <a:round/>
            <a:headEnd type="arrow" w="med" len="med"/>
            <a:tailEnd type="none" w="med" len="med"/>
          </a:ln>
        </p:spPr>
      </p:cxnSp>
      <p:sp>
        <p:nvSpPr>
          <p:cNvPr id="36" name="矩形 35"/>
          <p:cNvSpPr/>
          <p:nvPr/>
        </p:nvSpPr>
        <p:spPr>
          <a:xfrm>
            <a:off x="4718050" y="1810668"/>
            <a:ext cx="4430395" cy="3634556"/>
          </a:xfrm>
          <a:prstGeom prst="rect">
            <a:avLst/>
          </a:prstGeom>
          <a:noFill/>
          <a:ln w="31750" cap="flat" cmpd="sng" algn="ctr">
            <a:solidFill>
              <a:schemeClr val="accent1">
                <a:shade val="50000"/>
              </a:schemeClr>
            </a:solidFill>
            <a:prstDash val="solid"/>
            <a:round/>
            <a:headEnd type="none" w="med" len="med"/>
            <a:tailEnd type="none" w="med" len="med"/>
          </a:ln>
        </p:spPr>
        <p:txBody>
          <a:bodyPr vert="horz" wrap="square" lIns="91440" tIns="45720" rIns="91440" bIns="45720" numCol="1" anchor="t" anchorCtr="0" compatLnSpc="1"/>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文本框 36"/>
          <p:cNvSpPr txBox="1"/>
          <p:nvPr/>
        </p:nvSpPr>
        <p:spPr>
          <a:xfrm>
            <a:off x="81166" y="1148996"/>
            <a:ext cx="1764137" cy="369332"/>
          </a:xfrm>
          <a:prstGeom prst="rect">
            <a:avLst/>
          </a:prstGeom>
          <a:noFill/>
        </p:spPr>
        <p:txBody>
          <a:bodyPr wrap="none" rtlCol="0">
            <a:spAutoFit/>
          </a:bodyPr>
          <a:lstStyle/>
          <a:p>
            <a:r>
              <a:rPr lang="en-US" altLang="zh-CN" b="1" dirty="0" smtClean="0"/>
              <a:t>UMAT</a:t>
            </a:r>
            <a:r>
              <a:rPr lang="zh-CN" altLang="en-US" b="1" dirty="0" smtClean="0"/>
              <a:t>子程序：</a:t>
            </a:r>
            <a:endParaRPr lang="zh-CN" altLang="en-US" b="1" dirty="0"/>
          </a:p>
        </p:txBody>
      </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380761125"/>
              </p:ext>
            </p:extLst>
          </p:nvPr>
        </p:nvGraphicFramePr>
        <p:xfrm>
          <a:off x="7670800" y="4396549"/>
          <a:ext cx="491065" cy="543885"/>
        </p:xfrm>
        <a:graphic>
          <a:graphicData uri="http://schemas.openxmlformats.org/presentationml/2006/ole">
            <mc:AlternateContent xmlns:mc="http://schemas.openxmlformats.org/markup-compatibility/2006">
              <mc:Choice xmlns:v="urn:schemas-microsoft-com:vml" Requires="v">
                <p:oleObj spid="_x0000_s102843" r:id="rId5" imgW="355600" imgH="393700" progId="Equation.3">
                  <p:embed/>
                </p:oleObj>
              </mc:Choice>
              <mc:Fallback>
                <p:oleObj r:id="rId5" imgW="355600" imgH="393700" progId="Equation.3">
                  <p:embed/>
                  <p:pic>
                    <p:nvPicPr>
                      <p:cNvPr id="0" name=""/>
                      <p:cNvPicPr/>
                      <p:nvPr/>
                    </p:nvPicPr>
                    <p:blipFill>
                      <a:blip r:embed="rId6"/>
                      <a:stretch>
                        <a:fillRect/>
                      </a:stretch>
                    </p:blipFill>
                    <p:spPr>
                      <a:xfrm>
                        <a:off x="7670800" y="4396549"/>
                        <a:ext cx="491065" cy="543885"/>
                      </a:xfrm>
                      <a:prstGeom prst="rect">
                        <a:avLst/>
                      </a:prstGeom>
                    </p:spPr>
                  </p:pic>
                </p:oleObj>
              </mc:Fallback>
            </mc:AlternateContent>
          </a:graphicData>
        </a:graphic>
      </p:graphicFrame>
      <p:sp>
        <p:nvSpPr>
          <p:cNvPr id="3" name="灯片编号占位符 2"/>
          <p:cNvSpPr>
            <a:spLocks noGrp="1"/>
          </p:cNvSpPr>
          <p:nvPr>
            <p:ph type="sldNum" sz="quarter" idx="12"/>
          </p:nvPr>
        </p:nvSpPr>
        <p:spPr>
          <a:xfrm>
            <a:off x="6901780" y="6419337"/>
            <a:ext cx="2133600" cy="457200"/>
          </a:xfrm>
        </p:spPr>
        <p:txBody>
          <a:bodyPr/>
          <a:lstStyle/>
          <a:p>
            <a:pPr>
              <a:defRPr/>
            </a:pPr>
            <a:r>
              <a:rPr lang="en-US" altLang="zh-CN" dirty="0" smtClean="0"/>
              <a:t> </a:t>
            </a:r>
            <a:fld id="{06C88229-2361-4A3F-BA53-4D47DBEF09B6}" type="slidenum">
              <a:rPr lang="en-US" altLang="zh-CN" smtClean="0"/>
              <a:pPr>
                <a:defRPr/>
              </a:pPr>
              <a:t>12</a:t>
            </a:fld>
            <a:endParaRPr lang="en-US" altLang="zh-CN" dirty="0"/>
          </a:p>
        </p:txBody>
      </p:sp>
    </p:spTree>
    <p:extLst>
      <p:ext uri="{BB962C8B-B14F-4D97-AF65-F5344CB8AC3E}">
        <p14:creationId xmlns:p14="http://schemas.microsoft.com/office/powerpoint/2010/main" val="276239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698076" y="3208101"/>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46"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13</a:t>
            </a:fld>
            <a:endParaRPr lang="en-US" altLang="zh-CN"/>
          </a:p>
        </p:txBody>
      </p:sp>
    </p:spTree>
    <p:extLst>
      <p:ext uri="{BB962C8B-B14F-4D97-AF65-F5344CB8AC3E}">
        <p14:creationId xmlns:p14="http://schemas.microsoft.com/office/powerpoint/2010/main" val="398915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3.1 </a:t>
            </a:r>
            <a:r>
              <a:rPr lang="zh-CN" altLang="en-US" sz="2600" dirty="0" smtClean="0">
                <a:latin typeface="Arial" panose="020B0604020202020204" pitchFamily="34" charset="0"/>
                <a:ea typeface="黑体" pitchFamily="2" charset="-122"/>
                <a:cs typeface="Arial" panose="020B0604020202020204" pitchFamily="34" charset="0"/>
              </a:rPr>
              <a:t>实验方法</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42" name="圆角矩形 41"/>
          <p:cNvSpPr/>
          <p:nvPr/>
        </p:nvSpPr>
        <p:spPr bwMode="auto">
          <a:xfrm>
            <a:off x="68929" y="4443078"/>
            <a:ext cx="8319495" cy="2414922"/>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圆角矩形 42"/>
          <p:cNvSpPr/>
          <p:nvPr/>
        </p:nvSpPr>
        <p:spPr bwMode="auto">
          <a:xfrm>
            <a:off x="68929" y="1178280"/>
            <a:ext cx="9133142" cy="3241673"/>
          </a:xfrm>
          <a:prstGeom prst="roundRect">
            <a:avLst>
              <a:gd name="adj" fmla="val 5757"/>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323528" y="4404179"/>
            <a:ext cx="247375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DIC </a:t>
            </a:r>
            <a:r>
              <a:rPr lang="en-US" altLang="zh-CN" dirty="0" smtClean="0">
                <a:latin typeface="Times New Roman" panose="02020603050405020304" pitchFamily="18" charset="0"/>
                <a:cs typeface="Times New Roman" panose="02020603050405020304" pitchFamily="18" charset="0"/>
              </a:rPr>
              <a:t>speckle (Front side)</a:t>
            </a:r>
            <a:endParaRPr lang="zh-CN" altLang="en-US" dirty="0"/>
          </a:p>
        </p:txBody>
      </p:sp>
      <p:sp>
        <p:nvSpPr>
          <p:cNvPr id="49" name="矩形 48"/>
          <p:cNvSpPr/>
          <p:nvPr/>
        </p:nvSpPr>
        <p:spPr>
          <a:xfrm>
            <a:off x="150890" y="6408427"/>
            <a:ext cx="4156907" cy="338554"/>
          </a:xfrm>
          <a:prstGeom prst="rect">
            <a:avLst/>
          </a:prstGeom>
          <a:solidFill>
            <a:srgbClr val="00B0F0"/>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Cutouts: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 </a:t>
            </a:r>
            <a:r>
              <a:rPr lang="en-US" altLang="zh-CN" sz="1600" kern="100" dirty="0" smtClean="0">
                <a:latin typeface="Times New Roman" panose="02020603050405020304" pitchFamily="18" charset="0"/>
                <a:ea typeface="宋体" panose="02010600030101010101" pitchFamily="2" charset="-122"/>
              </a:rPr>
              <a:t>Ф60mm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(b) </a:t>
            </a:r>
            <a:r>
              <a:rPr lang="en-US" altLang="zh-CN" sz="1600" kern="100" dirty="0" smtClean="0">
                <a:latin typeface="Times New Roman" panose="02020603050405020304" pitchFamily="18" charset="0"/>
                <a:ea typeface="宋体" panose="02010600030101010101" pitchFamily="2" charset="-122"/>
              </a:rPr>
              <a:t>Ф80mm  </a:t>
            </a:r>
            <a:r>
              <a:rPr lang="en-US" altLang="zh-CN" sz="1600" kern="100" dirty="0" smtClean="0">
                <a:latin typeface="Times New Roman" panose="02020603050405020304" pitchFamily="18" charset="0"/>
                <a:ea typeface="宋体" panose="02010600030101010101" pitchFamily="2" charset="-122"/>
                <a:cs typeface="Times New Roman" panose="02020603050405020304" pitchFamily="18" charset="0"/>
              </a:rPr>
              <a:t>(c) </a:t>
            </a:r>
            <a:r>
              <a:rPr lang="en-US" altLang="zh-CN" sz="1600" kern="100" dirty="0" smtClean="0">
                <a:latin typeface="Times New Roman" panose="02020603050405020304" pitchFamily="18" charset="0"/>
                <a:ea typeface="宋体" panose="02010600030101010101" pitchFamily="2" charset="-122"/>
              </a:rPr>
              <a:t>Ф100mm</a:t>
            </a:r>
            <a:endParaRPr lang="zh-CN" altLang="en-US" sz="1600" dirty="0"/>
          </a:p>
        </p:txBody>
      </p:sp>
      <p:sp>
        <p:nvSpPr>
          <p:cNvPr id="51" name="矩形 50"/>
          <p:cNvSpPr/>
          <p:nvPr/>
        </p:nvSpPr>
        <p:spPr>
          <a:xfrm>
            <a:off x="7302693" y="1587778"/>
            <a:ext cx="176843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ayup sequences</a:t>
            </a:r>
            <a:endParaRPr lang="zh-CN" altLang="en-US" dirty="0"/>
          </a:p>
        </p:txBody>
      </p:sp>
      <p:sp>
        <p:nvSpPr>
          <p:cNvPr id="60" name="矩形 59"/>
          <p:cNvSpPr/>
          <p:nvPr/>
        </p:nvSpPr>
        <p:spPr>
          <a:xfrm>
            <a:off x="3766334" y="3887833"/>
            <a:ext cx="1768433" cy="338554"/>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Loading mode</a:t>
            </a:r>
          </a:p>
        </p:txBody>
      </p:sp>
      <p:sp>
        <p:nvSpPr>
          <p:cNvPr id="65" name="矩形 64"/>
          <p:cNvSpPr/>
          <p:nvPr/>
        </p:nvSpPr>
        <p:spPr>
          <a:xfrm>
            <a:off x="4197554" y="4081399"/>
            <a:ext cx="3440182" cy="338554"/>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Displacement control by 0.5mm/min</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8" name="矩形 67"/>
          <p:cNvSpPr/>
          <p:nvPr/>
        </p:nvSpPr>
        <p:spPr>
          <a:xfrm>
            <a:off x="4427984" y="4980485"/>
            <a:ext cx="446449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3D Digital Image Correlation (DIC) test</a:t>
            </a:r>
          </a:p>
        </p:txBody>
      </p:sp>
      <p:sp>
        <p:nvSpPr>
          <p:cNvPr id="69" name="矩形 68"/>
          <p:cNvSpPr/>
          <p:nvPr/>
        </p:nvSpPr>
        <p:spPr>
          <a:xfrm>
            <a:off x="4660210" y="5391332"/>
            <a:ext cx="3008134" cy="1077218"/>
          </a:xfrm>
          <a:prstGeom prst="rect">
            <a:avLst/>
          </a:prstGeom>
          <a:noFill/>
        </p:spPr>
        <p:txBody>
          <a:bodyPr wrap="square">
            <a:spAutoFit/>
          </a:bodyPr>
          <a:lstStyle/>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PMBLAB DIC-3D system Pro</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Camera</a:t>
            </a:r>
            <a:r>
              <a:rPr lang="en-US" altLang="zh-CN"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2448*2048pix</a:t>
            </a: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Images: 1f/</a:t>
            </a:r>
            <a:r>
              <a:rPr lang="en-US" altLang="zh-CN" sz="1600" dirty="0" err="1" smtClean="0">
                <a:solidFill>
                  <a:schemeClr val="tx1">
                    <a:lumMod val="95000"/>
                    <a:lumOff val="5000"/>
                  </a:schemeClr>
                </a:solidFill>
                <a:latin typeface="Times New Roman" panose="02020603050405020304" pitchFamily="18" charset="0"/>
                <a:cs typeface="Times New Roman" panose="02020603050405020304" pitchFamily="18" charset="0"/>
              </a:rPr>
              <a:t>kN</a:t>
            </a:r>
            <a:endPar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sz="1600" dirty="0" smtClean="0">
                <a:solidFill>
                  <a:schemeClr val="tx1">
                    <a:lumMod val="95000"/>
                    <a:lumOff val="5000"/>
                  </a:schemeClr>
                </a:solidFill>
                <a:latin typeface="Times New Roman" panose="02020603050405020304" pitchFamily="18" charset="0"/>
                <a:cs typeface="Times New Roman" panose="02020603050405020304" pitchFamily="18" charset="0"/>
              </a:rPr>
              <a:t>Correlation algorithms: ZNSSD</a:t>
            </a:r>
            <a:endParaRPr lang="zh-CN" alt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nvPicPr>
        <p:blipFill>
          <a:blip r:embed="rId3"/>
          <a:stretch>
            <a:fillRect/>
          </a:stretch>
        </p:blipFill>
        <p:spPr>
          <a:xfrm>
            <a:off x="377141" y="4726272"/>
            <a:ext cx="1187240" cy="1656834"/>
          </a:xfrm>
          <a:prstGeom prst="rect">
            <a:avLst/>
          </a:prstGeom>
        </p:spPr>
      </p:pic>
      <p:pic>
        <p:nvPicPr>
          <p:cNvPr id="71" name="图片 70"/>
          <p:cNvPicPr>
            <a:picLocks noChangeAspect="1"/>
          </p:cNvPicPr>
          <p:nvPr/>
        </p:nvPicPr>
        <p:blipFill>
          <a:blip r:embed="rId4"/>
          <a:stretch>
            <a:fillRect/>
          </a:stretch>
        </p:blipFill>
        <p:spPr>
          <a:xfrm>
            <a:off x="1705601" y="4752457"/>
            <a:ext cx="1210601" cy="1651703"/>
          </a:xfrm>
          <a:prstGeom prst="rect">
            <a:avLst/>
          </a:prstGeom>
        </p:spPr>
      </p:pic>
      <p:pic>
        <p:nvPicPr>
          <p:cNvPr id="72" name="图片 71"/>
          <p:cNvPicPr>
            <a:picLocks noChangeAspect="1"/>
          </p:cNvPicPr>
          <p:nvPr/>
        </p:nvPicPr>
        <p:blipFill>
          <a:blip r:embed="rId5"/>
          <a:stretch>
            <a:fillRect/>
          </a:stretch>
        </p:blipFill>
        <p:spPr>
          <a:xfrm>
            <a:off x="3074168" y="4706077"/>
            <a:ext cx="1208719" cy="1674996"/>
          </a:xfrm>
          <a:prstGeom prst="rect">
            <a:avLst/>
          </a:prstGeom>
        </p:spPr>
      </p:pic>
      <p:sp>
        <p:nvSpPr>
          <p:cNvPr id="73" name="矩形 72"/>
          <p:cNvSpPr/>
          <p:nvPr/>
        </p:nvSpPr>
        <p:spPr>
          <a:xfrm>
            <a:off x="104095" y="1293307"/>
            <a:ext cx="1107996" cy="369332"/>
          </a:xfrm>
          <a:prstGeom prst="rect">
            <a:avLst/>
          </a:prstGeom>
        </p:spPr>
        <p:txBody>
          <a:bodyPr wrap="none">
            <a:spAutoFit/>
          </a:bodyPr>
          <a:lstStyle/>
          <a:p>
            <a:r>
              <a:rPr lang="zh-CN" altLang="en-US" b="1" dirty="0" smtClean="0">
                <a:latin typeface="Times New Roman" panose="02020603050405020304" pitchFamily="18" charset="0"/>
                <a:cs typeface="Times New Roman" panose="02020603050405020304" pitchFamily="18" charset="0"/>
              </a:rPr>
              <a:t>实验系统</a:t>
            </a:r>
            <a:endParaRPr lang="zh-CN" altLang="en-US" b="1" dirty="0"/>
          </a:p>
        </p:txBody>
      </p:sp>
      <p:sp>
        <p:nvSpPr>
          <p:cNvPr id="78" name="矩形 77"/>
          <p:cNvSpPr/>
          <p:nvPr/>
        </p:nvSpPr>
        <p:spPr>
          <a:xfrm>
            <a:off x="3715267" y="2102190"/>
            <a:ext cx="364202" cy="1169551"/>
          </a:xfrm>
          <a:prstGeom prst="rect">
            <a:avLst/>
          </a:prstGeom>
        </p:spPr>
        <p:txBody>
          <a:bodyPr wrap="none">
            <a:spAutoFit/>
          </a:bodyPr>
          <a:lstStyle/>
          <a:p>
            <a:r>
              <a:rPr lang="zh-CN" altLang="en-US" sz="1400" dirty="0" smtClean="0">
                <a:solidFill>
                  <a:srgbClr val="FF0000"/>
                </a:solidFill>
              </a:rPr>
              <a:t>应</a:t>
            </a:r>
            <a:endParaRPr lang="en-US" altLang="zh-CN" sz="1400" dirty="0" smtClean="0">
              <a:solidFill>
                <a:srgbClr val="FF0000"/>
              </a:solidFill>
            </a:endParaRPr>
          </a:p>
          <a:p>
            <a:r>
              <a:rPr lang="zh-CN" altLang="en-US" sz="1400" dirty="0" smtClean="0">
                <a:solidFill>
                  <a:srgbClr val="FF0000"/>
                </a:solidFill>
              </a:rPr>
              <a:t>变</a:t>
            </a:r>
            <a:endParaRPr lang="en-US" altLang="zh-CN" sz="1400" dirty="0" smtClean="0">
              <a:solidFill>
                <a:srgbClr val="FF0000"/>
              </a:solidFill>
            </a:endParaRPr>
          </a:p>
          <a:p>
            <a:r>
              <a:rPr lang="zh-CN" altLang="en-US" sz="1400" dirty="0" smtClean="0">
                <a:solidFill>
                  <a:srgbClr val="FF0000"/>
                </a:solidFill>
              </a:rPr>
              <a:t>片</a:t>
            </a:r>
            <a:endParaRPr lang="en-US" altLang="zh-CN" sz="1400" dirty="0" smtClean="0">
              <a:solidFill>
                <a:srgbClr val="FF0000"/>
              </a:solidFill>
            </a:endParaRPr>
          </a:p>
          <a:p>
            <a:r>
              <a:rPr lang="zh-CN" altLang="en-US" sz="1400" dirty="0" smtClean="0">
                <a:solidFill>
                  <a:srgbClr val="FF0000"/>
                </a:solidFill>
              </a:rPr>
              <a:t>布</a:t>
            </a:r>
            <a:endParaRPr lang="en-US" altLang="zh-CN" sz="1400" dirty="0" smtClean="0">
              <a:solidFill>
                <a:srgbClr val="FF0000"/>
              </a:solidFill>
            </a:endParaRPr>
          </a:p>
          <a:p>
            <a:r>
              <a:rPr lang="zh-CN" altLang="en-US" sz="1400" dirty="0" smtClean="0">
                <a:solidFill>
                  <a:srgbClr val="FF0000"/>
                </a:solidFill>
              </a:rPr>
              <a:t>局</a:t>
            </a:r>
            <a:endParaRPr lang="zh-CN" altLang="en-US" sz="1400" dirty="0">
              <a:solidFill>
                <a:srgbClr val="FF0000"/>
              </a:solidFill>
            </a:endParaRPr>
          </a:p>
        </p:txBody>
      </p:sp>
      <p:pic>
        <p:nvPicPr>
          <p:cNvPr id="79" name="图片 78"/>
          <p:cNvPicPr/>
          <p:nvPr/>
        </p:nvPicPr>
        <p:blipFill>
          <a:blip r:embed="rId6">
            <a:extLst>
              <a:ext uri="{28A0092B-C50C-407E-A947-70E740481C1C}">
                <a14:useLocalDpi xmlns:a14="http://schemas.microsoft.com/office/drawing/2010/main" val="0"/>
              </a:ext>
            </a:extLst>
          </a:blip>
          <a:stretch>
            <a:fillRect/>
          </a:stretch>
        </p:blipFill>
        <p:spPr>
          <a:xfrm>
            <a:off x="323528" y="1657970"/>
            <a:ext cx="3130148" cy="2568417"/>
          </a:xfrm>
          <a:prstGeom prst="rect">
            <a:avLst/>
          </a:prstGeom>
        </p:spPr>
      </p:pic>
      <mc:AlternateContent xmlns:mc="http://schemas.openxmlformats.org/markup-compatibility/2006" xmlns:a14="http://schemas.microsoft.com/office/drawing/2010/main">
        <mc:Choice Requires="a14">
          <p:sp>
            <p:nvSpPr>
              <p:cNvPr id="84" name="矩形 83"/>
              <p:cNvSpPr/>
              <p:nvPr/>
            </p:nvSpPr>
            <p:spPr>
              <a:xfrm>
                <a:off x="7320138" y="2920849"/>
                <a:ext cx="1699713" cy="36471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angle</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4" name="矩形 83"/>
              <p:cNvSpPr>
                <a:spLocks noRot="1" noChangeAspect="1" noMove="1" noResize="1" noEditPoints="1" noAdjustHandles="1" noChangeArrowheads="1" noChangeShapeType="1" noTextEdit="1"/>
              </p:cNvSpPr>
              <p:nvPr/>
            </p:nvSpPr>
            <p:spPr>
              <a:xfrm>
                <a:off x="7320138" y="2920849"/>
                <a:ext cx="1699713"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320138" y="2045987"/>
                <a:ext cx="1750987" cy="365036"/>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rPr>
                          <m:t>8</m:t>
                        </m:r>
                      </m:sub>
                    </m:sSub>
                  </m:oMath>
                </a14:m>
                <a:r>
                  <a:rPr lang="zh-CN" alt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unidirection-ply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5" name="矩形 84"/>
              <p:cNvSpPr>
                <a:spLocks noRot="1" noChangeAspect="1" noMove="1" noResize="1" noEditPoints="1" noAdjustHandles="1" noChangeArrowheads="1" noChangeShapeType="1" noTextEdit="1"/>
              </p:cNvSpPr>
              <p:nvPr/>
            </p:nvSpPr>
            <p:spPr>
              <a:xfrm>
                <a:off x="7320138" y="2045987"/>
                <a:ext cx="1750987" cy="365036"/>
              </a:xfrm>
              <a:prstGeom prst="rect">
                <a:avLst/>
              </a:prstGeom>
              <a:blipFill rotWithShape="0">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320138" y="2478036"/>
                <a:ext cx="1788366" cy="364715"/>
              </a:xfrm>
              <a:prstGeom prst="rect">
                <a:avLst/>
              </a:prstGeom>
              <a:solidFill>
                <a:schemeClr val="accent6">
                  <a:lumMod val="40000"/>
                  <a:lumOff val="60000"/>
                </a:schemeClr>
              </a:solidFill>
            </p:spPr>
            <p:txBody>
              <a:bodyPr wrap="square">
                <a:spAutoFit/>
              </a:bodyPr>
              <a:lstStyle/>
              <a:p>
                <a14:m>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oMath>
                </a14:m>
                <a:r>
                  <a:rPr lang="en-US" altLang="zh-CN" sz="1400" dirty="0" smtClean="0">
                    <a:solidFill>
                      <a:schemeClr val="tx1">
                        <a:lumMod val="95000"/>
                        <a:lumOff val="5000"/>
                      </a:schemeClr>
                    </a:solidFill>
                    <a:latin typeface="Times New Roman" panose="02020603050405020304" pitchFamily="18" charset="0"/>
                    <a:cs typeface="Times New Roman" panose="02020603050405020304" pitchFamily="18" charset="0"/>
                  </a:rPr>
                  <a:t>cross-ply</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6" name="矩形 85"/>
              <p:cNvSpPr>
                <a:spLocks noRot="1" noChangeAspect="1" noMove="1" noResize="1" noEditPoints="1" noAdjustHandles="1" noChangeArrowheads="1" noChangeShapeType="1" noTextEdit="1"/>
              </p:cNvSpPr>
              <p:nvPr/>
            </p:nvSpPr>
            <p:spPr>
              <a:xfrm>
                <a:off x="7320138" y="2478036"/>
                <a:ext cx="1788366" cy="364715"/>
              </a:xfrm>
              <a:prstGeom prst="rect">
                <a:avLst/>
              </a:prstGeom>
              <a:blipFill rotWithShape="0">
                <a:blip r:embed="rId9"/>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320138" y="3352897"/>
                <a:ext cx="1788366" cy="580159"/>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en-US" altLang="zh-CN" sz="1400" b="0" i="1" dirty="0" smtClean="0">
                  <a:solidFill>
                    <a:schemeClr val="tx1">
                      <a:lumMod val="95000"/>
                      <a:lumOff val="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quasi</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isotropic</m:t>
                      </m:r>
                      <m:r>
                        <m:rPr>
                          <m:nor/>
                        </m:rP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m:t>−</m:t>
                      </m:r>
                      <m:r>
                        <m:rPr>
                          <m:sty m:val="p"/>
                        </m:rP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ply</m:t>
                      </m:r>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87" name="矩形 86"/>
              <p:cNvSpPr>
                <a:spLocks noRot="1" noChangeAspect="1" noMove="1" noResize="1" noEditPoints="1" noAdjustHandles="1" noChangeArrowheads="1" noChangeShapeType="1" noTextEdit="1"/>
              </p:cNvSpPr>
              <p:nvPr/>
            </p:nvSpPr>
            <p:spPr>
              <a:xfrm>
                <a:off x="7320138" y="3352897"/>
                <a:ext cx="1788366" cy="580159"/>
              </a:xfrm>
              <a:prstGeom prst="rect">
                <a:avLst/>
              </a:prstGeom>
              <a:blipFill rotWithShape="0">
                <a:blip r:embed="rId10"/>
                <a:stretch>
                  <a:fillRect b="-4211"/>
                </a:stretch>
              </a:blipFill>
            </p:spPr>
            <p:txBody>
              <a:bodyPr/>
              <a:lstStyle/>
              <a:p>
                <a:r>
                  <a:rPr lang="zh-CN" altLang="en-US">
                    <a:noFill/>
                  </a:rPr>
                  <a:t> </a:t>
                </a:r>
              </a:p>
            </p:txBody>
          </p:sp>
        </mc:Fallback>
      </mc:AlternateContent>
      <p:pic>
        <p:nvPicPr>
          <p:cNvPr id="9" name="图片 8"/>
          <p:cNvPicPr>
            <a:picLocks noChangeAspect="1"/>
          </p:cNvPicPr>
          <p:nvPr/>
        </p:nvPicPr>
        <p:blipFill>
          <a:blip r:embed="rId11"/>
          <a:stretch>
            <a:fillRect/>
          </a:stretch>
        </p:blipFill>
        <p:spPr>
          <a:xfrm>
            <a:off x="4000101" y="1473848"/>
            <a:ext cx="3268127" cy="2247150"/>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14</a:t>
            </a:fld>
            <a:endParaRPr lang="en-US" altLang="zh-CN" dirty="0"/>
          </a:p>
        </p:txBody>
      </p:sp>
    </p:spTree>
    <p:extLst>
      <p:ext uri="{BB962C8B-B14F-4D97-AF65-F5344CB8AC3E}">
        <p14:creationId xmlns:p14="http://schemas.microsoft.com/office/powerpoint/2010/main" val="69992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3.2 </a:t>
            </a:r>
            <a:r>
              <a:rPr lang="zh-CN" altLang="en-US" sz="2600" dirty="0" smtClean="0">
                <a:latin typeface="Arial" panose="020B0604020202020204" pitchFamily="34" charset="0"/>
                <a:ea typeface="黑体" pitchFamily="2" charset="-122"/>
                <a:cs typeface="Arial" panose="020B0604020202020204" pitchFamily="34" charset="0"/>
              </a:rPr>
              <a:t>破坏载荷分析</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29" name="矩形 28"/>
          <p:cNvSpPr/>
          <p:nvPr/>
        </p:nvSpPr>
        <p:spPr>
          <a:xfrm>
            <a:off x="107504" y="1124744"/>
            <a:ext cx="1877437"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位移</a:t>
            </a:r>
            <a:r>
              <a:rPr lang="en-US" altLang="zh-CN" b="1" kern="100" dirty="0" smtClean="0">
                <a:latin typeface="Times New Roman" panose="02020603050405020304" pitchFamily="18" charset="0"/>
                <a:ea typeface="宋体" panose="02010600030101010101" pitchFamily="2" charset="-122"/>
              </a:rPr>
              <a:t>-</a:t>
            </a:r>
            <a:r>
              <a:rPr lang="zh-CN" altLang="en-US" b="1" kern="100" dirty="0" smtClean="0">
                <a:latin typeface="Times New Roman" panose="02020603050405020304" pitchFamily="18" charset="0"/>
                <a:ea typeface="宋体" panose="02010600030101010101" pitchFamily="2" charset="-122"/>
              </a:rPr>
              <a:t>载荷曲线</a:t>
            </a:r>
            <a:r>
              <a:rPr lang="zh-CN" altLang="en-US" b="1" kern="100" dirty="0">
                <a:latin typeface="Times New Roman" panose="02020603050405020304" pitchFamily="18" charset="0"/>
                <a:ea typeface="宋体" panose="02010600030101010101" pitchFamily="2" charset="-122"/>
              </a:rPr>
              <a:t>：</a:t>
            </a:r>
            <a:endParaRPr lang="zh-CN" altLang="en-US" b="1"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31" y="1550386"/>
            <a:ext cx="2237470" cy="1765682"/>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154" y="1473108"/>
            <a:ext cx="2367966" cy="1868662"/>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77" y="1426330"/>
            <a:ext cx="2397764" cy="1892177"/>
          </a:xfrm>
          <a:prstGeom prst="rect">
            <a:avLst/>
          </a:prstGeom>
        </p:spPr>
      </p:pic>
      <p:sp>
        <p:nvSpPr>
          <p:cNvPr id="33" name="矩形 32"/>
          <p:cNvSpPr/>
          <p:nvPr/>
        </p:nvSpPr>
        <p:spPr>
          <a:xfrm>
            <a:off x="1310014"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Ф60</a:t>
            </a:r>
            <a:endParaRPr lang="zh-CN" altLang="en-US" sz="1600" dirty="0"/>
          </a:p>
        </p:txBody>
      </p:sp>
      <p:sp>
        <p:nvSpPr>
          <p:cNvPr id="34" name="矩形 33"/>
          <p:cNvSpPr/>
          <p:nvPr/>
        </p:nvSpPr>
        <p:spPr>
          <a:xfrm>
            <a:off x="4221828" y="3437630"/>
            <a:ext cx="551754"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Ф80</a:t>
            </a:r>
            <a:endParaRPr lang="zh-CN" altLang="en-US" sz="1600" dirty="0"/>
          </a:p>
        </p:txBody>
      </p:sp>
      <p:sp>
        <p:nvSpPr>
          <p:cNvPr id="35" name="矩形 34"/>
          <p:cNvSpPr/>
          <p:nvPr/>
        </p:nvSpPr>
        <p:spPr>
          <a:xfrm>
            <a:off x="7133642" y="3399843"/>
            <a:ext cx="654346" cy="338554"/>
          </a:xfrm>
          <a:prstGeom prst="rect">
            <a:avLst/>
          </a:prstGeom>
          <a:solidFill>
            <a:schemeClr val="accent2">
              <a:lumMod val="60000"/>
              <a:lumOff val="40000"/>
            </a:schemeClr>
          </a:solidFill>
        </p:spPr>
        <p:txBody>
          <a:bodyPr wrap="none">
            <a:spAutoFit/>
          </a:bodyPr>
          <a:lstStyle/>
          <a:p>
            <a:r>
              <a:rPr lang="en-US" altLang="zh-CN" sz="1600" kern="100" dirty="0" smtClean="0">
                <a:latin typeface="Times New Roman" panose="02020603050405020304" pitchFamily="18" charset="0"/>
                <a:ea typeface="宋体" panose="02010600030101010101" pitchFamily="2" charset="-122"/>
              </a:rPr>
              <a:t>Ф100</a:t>
            </a:r>
            <a:endParaRPr lang="zh-CN" altLang="en-US" sz="1600" dirty="0"/>
          </a:p>
        </p:txBody>
      </p:sp>
      <p:sp>
        <p:nvSpPr>
          <p:cNvPr id="37" name="矩形 3"/>
          <p:cNvSpPr>
            <a:spLocks noChangeArrowheads="1"/>
          </p:cNvSpPr>
          <p:nvPr/>
        </p:nvSpPr>
        <p:spPr bwMode="auto">
          <a:xfrm>
            <a:off x="2824915" y="3822075"/>
            <a:ext cx="3528392" cy="400110"/>
          </a:xfrm>
          <a:prstGeom prst="rect">
            <a:avLst/>
          </a:prstGeom>
          <a:solidFill>
            <a:schemeClr val="tx2">
              <a:lumMod val="20000"/>
              <a:lumOff val="80000"/>
            </a:schemeClr>
          </a:solidFill>
          <a:ln w="19050">
            <a:solidFill>
              <a:srgbClr val="0000FF"/>
            </a:solidFill>
            <a:miter lim="800000"/>
            <a:headEnd/>
            <a:tailEnd/>
          </a:ln>
          <a:extLst/>
        </p:spPr>
        <p:txBody>
          <a:bodyPr wrap="square" anchor="ctr" anchorCtr="1">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zh-CN" altLang="en-US"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合板的失效过程为脆性断裂</a:t>
            </a:r>
          </a:p>
        </p:txBody>
      </p:sp>
      <p:pic>
        <p:nvPicPr>
          <p:cNvPr id="48" name="图片 47"/>
          <p:cNvPicPr/>
          <p:nvPr/>
        </p:nvPicPr>
        <p:blipFill>
          <a:blip r:embed="rId6"/>
          <a:stretch>
            <a:fillRect/>
          </a:stretch>
        </p:blipFill>
        <p:spPr>
          <a:xfrm>
            <a:off x="562804" y="4349853"/>
            <a:ext cx="3384376" cy="2325061"/>
          </a:xfrm>
          <a:prstGeom prst="rect">
            <a:avLst/>
          </a:prstGeom>
        </p:spPr>
      </p:pic>
      <p:sp>
        <p:nvSpPr>
          <p:cNvPr id="2" name="矩形 1"/>
          <p:cNvSpPr/>
          <p:nvPr/>
        </p:nvSpPr>
        <p:spPr>
          <a:xfrm>
            <a:off x="4243300" y="4796823"/>
            <a:ext cx="4572000" cy="8617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nSpc>
                <a:spcPts val="2000"/>
              </a:lnSpc>
              <a:spcAft>
                <a:spcPts val="0"/>
              </a:spcAft>
            </a:pPr>
            <a:r>
              <a:rPr lang="zh-CN" altLang="zh-CN" sz="1600" b="1" dirty="0">
                <a:solidFill>
                  <a:srgbClr val="FF0000"/>
                </a:solidFill>
              </a:rPr>
              <a:t>单向拉伸作用下的极限载荷随着孔径的增大而</a:t>
            </a:r>
            <a:r>
              <a:rPr lang="zh-CN" altLang="zh-CN" sz="1600" b="1" dirty="0" smtClean="0">
                <a:solidFill>
                  <a:srgbClr val="FF0000"/>
                </a:solidFill>
              </a:rPr>
              <a:t>减小</a:t>
            </a:r>
            <a:r>
              <a:rPr lang="zh-CN" altLang="en-US" sz="1600" b="1" dirty="0" smtClean="0">
                <a:solidFill>
                  <a:srgbClr val="FF0000"/>
                </a:solidFill>
              </a:rPr>
              <a:t>；</a:t>
            </a:r>
            <a:r>
              <a:rPr lang="zh-CN" altLang="zh-CN" sz="1600" b="1" kern="100" dirty="0" smtClean="0">
                <a:solidFill>
                  <a:srgbClr val="FF0000"/>
                </a:solidFill>
                <a:latin typeface="Times New Roman" panose="02020603050405020304" pitchFamily="18" charset="0"/>
                <a:ea typeface="宋体" panose="02010600030101010101" pitchFamily="2" charset="-122"/>
              </a:rPr>
              <a:t>层</a:t>
            </a:r>
            <a:r>
              <a:rPr lang="zh-CN" altLang="zh-CN" sz="1600" b="1" kern="100" dirty="0">
                <a:solidFill>
                  <a:srgbClr val="FF0000"/>
                </a:solidFill>
                <a:latin typeface="Times New Roman" panose="02020603050405020304" pitchFamily="18" charset="0"/>
                <a:ea typeface="宋体" panose="02010600030101010101" pitchFamily="2" charset="-122"/>
              </a:rPr>
              <a:t>合板中</a:t>
            </a:r>
            <a:r>
              <a:rPr lang="en-US" altLang="zh-CN" sz="1600" b="1" kern="100" dirty="0">
                <a:solidFill>
                  <a:srgbClr val="FF0000"/>
                </a:solidFill>
                <a:latin typeface="Times New Roman" panose="02020603050405020304" pitchFamily="18" charset="0"/>
                <a:ea typeface="宋体" panose="02010600030101010101" pitchFamily="2" charset="-122"/>
              </a:rPr>
              <a:t>0</a:t>
            </a:r>
            <a:r>
              <a:rPr lang="zh-CN" altLang="zh-CN" sz="1600" b="1" kern="100" dirty="0">
                <a:solidFill>
                  <a:srgbClr val="FF0000"/>
                </a:solidFill>
                <a:latin typeface="Times New Roman" panose="02020603050405020304" pitchFamily="18" charset="0"/>
                <a:ea typeface="宋体" panose="02010600030101010101" pitchFamily="2" charset="-122"/>
              </a:rPr>
              <a:t>°层的数量所占的比例越大，层合板的极限载荷则越大</a:t>
            </a:r>
            <a:r>
              <a:rPr lang="zh-CN" altLang="zh-CN" sz="1600" b="1" kern="100" dirty="0" smtClean="0">
                <a:solidFill>
                  <a:srgbClr val="FF0000"/>
                </a:solidFill>
                <a:latin typeface="Times New Roman" panose="02020603050405020304" pitchFamily="18" charset="0"/>
                <a:ea typeface="宋体" panose="02010600030101010101" pitchFamily="2" charset="-122"/>
              </a:rPr>
              <a:t>。</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15</a:t>
            </a:fld>
            <a:endParaRPr lang="en-US" altLang="zh-CN"/>
          </a:p>
        </p:txBody>
      </p:sp>
    </p:spTree>
    <p:extLst>
      <p:ext uri="{BB962C8B-B14F-4D97-AF65-F5344CB8AC3E}">
        <p14:creationId xmlns:p14="http://schemas.microsoft.com/office/powerpoint/2010/main" val="35017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3635896" y="30743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3"/>
          <p:cNvSpPr>
            <a:spLocks noChangeArrowheads="1"/>
          </p:cNvSpPr>
          <p:nvPr/>
        </p:nvSpPr>
        <p:spPr bwMode="auto">
          <a:xfrm>
            <a:off x="5219700" y="42980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圆角矩形 5"/>
          <p:cNvSpPr/>
          <p:nvPr/>
        </p:nvSpPr>
        <p:spPr bwMode="auto">
          <a:xfrm>
            <a:off x="297257" y="1475492"/>
            <a:ext cx="8741724" cy="1945971"/>
          </a:xfrm>
          <a:prstGeom prst="roundRect">
            <a:avLst>
              <a:gd name="adj" fmla="val 9136"/>
            </a:avLst>
          </a:prstGeom>
          <a:solidFill>
            <a:schemeClr val="bg1">
              <a:lumMod val="75000"/>
            </a:schemeClr>
          </a:solidFill>
          <a:ln w="222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lumMod val="85000"/>
                  </a:schemeClr>
                </a:solidFill>
                <a:effectLst/>
                <a:latin typeface="Arial" pitchFamily="34" charset="0"/>
                <a:ea typeface="宋体" pitchFamily="2" charset="-122"/>
              </a:rPr>
              <a:t>v</a:t>
            </a:r>
            <a:endParaRPr kumimoji="0" lang="zh-CN" altLang="en-US" sz="1800" b="0" i="0" u="none" strike="noStrike" cap="none" normalizeH="0" baseline="0" dirty="0" smtClean="0">
              <a:ln>
                <a:noFill/>
              </a:ln>
              <a:solidFill>
                <a:schemeClr val="bg1">
                  <a:lumMod val="85000"/>
                </a:schemeClr>
              </a:solidFill>
              <a:effectLst/>
              <a:latin typeface="Arial" pitchFamily="34" charset="0"/>
              <a:ea typeface="宋体" pitchFamily="2" charset="-122"/>
            </a:endParaRPr>
          </a:p>
        </p:txBody>
      </p:sp>
      <p:sp>
        <p:nvSpPr>
          <p:cNvPr id="7" name="矩形 6"/>
          <p:cNvSpPr/>
          <p:nvPr/>
        </p:nvSpPr>
        <p:spPr>
          <a:xfrm>
            <a:off x="2064114" y="3762471"/>
            <a:ext cx="8543108" cy="369332"/>
          </a:xfrm>
          <a:prstGeom prst="rect">
            <a:avLst/>
          </a:prstGeom>
        </p:spPr>
        <p:txBody>
          <a:bodyPr wrap="square">
            <a:spAutoFit/>
          </a:bodyPr>
          <a:lstStyle/>
          <a:p>
            <a:r>
              <a:rPr lang="zh-CN" altLang="en-US" sz="1400" kern="100" dirty="0" smtClean="0">
                <a:latin typeface="Times New Roman" panose="02020603050405020304" pitchFamily="18" charset="0"/>
                <a:ea typeface="宋体" panose="02010600030101010101" pitchFamily="2" charset="-122"/>
              </a:rPr>
              <a:t>开孔为</a:t>
            </a:r>
            <a:r>
              <a:rPr lang="en-US" altLang="zh-CN" sz="1400" kern="100" dirty="0" smtClean="0">
                <a:latin typeface="Times New Roman" panose="02020603050405020304" pitchFamily="18" charset="0"/>
                <a:ea typeface="宋体" panose="02010600030101010101" pitchFamily="2" charset="-122"/>
              </a:rPr>
              <a:t>Ф80mm</a:t>
            </a:r>
            <a:r>
              <a:rPr lang="zh-CN" altLang="en-US" sz="1400" kern="100" dirty="0" smtClean="0">
                <a:latin typeface="Times New Roman" panose="02020603050405020304" pitchFamily="18" charset="0"/>
                <a:ea typeface="宋体" panose="02010600030101010101" pitchFamily="2" charset="-122"/>
              </a:rPr>
              <a:t>的层合板在</a:t>
            </a:r>
            <a:r>
              <a:rPr lang="en-US" altLang="zh-CN" sz="1400" kern="100" dirty="0" smtClean="0">
                <a:latin typeface="Times New Roman" panose="02020603050405020304" pitchFamily="18" charset="0"/>
                <a:ea typeface="宋体" panose="02010600030101010101" pitchFamily="2" charset="-122"/>
              </a:rPr>
              <a:t>10KN</a:t>
            </a:r>
            <a:r>
              <a:rPr lang="zh-CN" altLang="en-US" sz="1400" kern="100" dirty="0" smtClean="0">
                <a:latin typeface="Times New Roman" panose="02020603050405020304" pitchFamily="18" charset="0"/>
                <a:ea typeface="宋体" panose="02010600030101010101" pitchFamily="2" charset="-122"/>
              </a:rPr>
              <a:t>载荷下</a:t>
            </a:r>
            <a:r>
              <a:rPr lang="zh-CN" altLang="en-US" sz="1400" kern="100" dirty="0">
                <a:latin typeface="Times New Roman" panose="02020603050405020304" pitchFamily="18" charset="0"/>
                <a:ea typeface="宋体" panose="02010600030101010101" pitchFamily="2" charset="-122"/>
              </a:rPr>
              <a:t>的</a:t>
            </a:r>
            <a:r>
              <a:rPr lang="en-US" altLang="zh-CN" sz="1400" kern="100" dirty="0" smtClean="0">
                <a:latin typeface="Times New Roman" panose="02020603050405020304" pitchFamily="18" charset="0"/>
                <a:ea typeface="宋体" panose="02010600030101010101" pitchFamily="2" charset="-122"/>
              </a:rPr>
              <a:t>DIC</a:t>
            </a:r>
            <a:r>
              <a:rPr lang="zh-CN" altLang="en-US" sz="1400" kern="100" dirty="0" smtClean="0">
                <a:latin typeface="Times New Roman" panose="02020603050405020304" pitchFamily="18" charset="0"/>
                <a:ea typeface="宋体" panose="02010600030101010101" pitchFamily="2" charset="-122"/>
              </a:rPr>
              <a:t>测试结果（</a:t>
            </a:r>
            <a:r>
              <a:rPr lang="zh-CN" altLang="en-US" sz="14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应变</a:t>
            </a:r>
            <a:r>
              <a:rPr lang="en-US" altLang="zh-CN" i="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ε</a:t>
            </a:r>
            <a:r>
              <a:rPr lang="en-US" altLang="zh-CN" sz="1400" i="1" kern="100"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t>）</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4404" y="1115452"/>
            <a:ext cx="1864613" cy="369332"/>
          </a:xfrm>
          <a:prstGeom prst="rect">
            <a:avLst/>
          </a:prstGeom>
        </p:spPr>
        <p:txBody>
          <a:bodyPr wrap="none">
            <a:spAutoFit/>
          </a:bodyPr>
          <a:lstStyle/>
          <a:p>
            <a:r>
              <a:rPr lang="zh-CN" altLang="en-US" b="1" dirty="0" smtClean="0">
                <a:latin typeface="Times New Roman" panose="02020603050405020304" pitchFamily="18" charset="0"/>
                <a:ea typeface="宋体" panose="02010600030101010101" pitchFamily="2" charset="-122"/>
              </a:rPr>
              <a:t>应变</a:t>
            </a:r>
            <a:r>
              <a:rPr lang="en-US" altLang="zh-CN" b="1" dirty="0" smtClean="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应力集中：</a:t>
            </a:r>
            <a:endParaRPr lang="zh-CN" altLang="en-US" b="1"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065" t="447"/>
          <a:stretch/>
        </p:blipFill>
        <p:spPr>
          <a:xfrm>
            <a:off x="319656" y="1615477"/>
            <a:ext cx="2096870" cy="1715459"/>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5063" t="-1151"/>
          <a:stretch/>
        </p:blipFill>
        <p:spPr>
          <a:xfrm>
            <a:off x="2483768" y="1575623"/>
            <a:ext cx="2083940" cy="1755313"/>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3068" t="447"/>
          <a:stretch/>
        </p:blipFill>
        <p:spPr>
          <a:xfrm>
            <a:off x="4608489" y="1575623"/>
            <a:ext cx="2173771" cy="1755313"/>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5063" t="-1151"/>
          <a:stretch/>
        </p:blipFill>
        <p:spPr>
          <a:xfrm>
            <a:off x="6816356" y="1575624"/>
            <a:ext cx="2083940" cy="175531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244417" y="3445363"/>
                <a:ext cx="1413079"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7244417" y="3445363"/>
                <a:ext cx="1413079" cy="3647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27924" y="3445362"/>
                <a:ext cx="100970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rPr>
                                    <m:t>90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2927924" y="3445362"/>
                <a:ext cx="1009700" cy="3647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16156" y="3445362"/>
                <a:ext cx="899670" cy="364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1400">
                                      <a:solidFill>
                                        <a:schemeClr val="tx1">
                                          <a:lumMod val="95000"/>
                                          <a:lumOff val="5000"/>
                                        </a:schemeClr>
                                      </a:solidFill>
                                      <a:latin typeface="Cambria Math" panose="02040503050406030204" pitchFamily="18" charset="0"/>
                                      <a:ea typeface="Cambria Math" panose="02040503050406030204" pitchFamily="18" charset="0"/>
                                    </a:rPr>
                                    <m:t>45</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0" smtClean="0">
                              <a:solidFill>
                                <a:schemeClr val="tx1">
                                  <a:lumMod val="95000"/>
                                  <a:lumOff val="5000"/>
                                </a:schemeClr>
                              </a:solidFill>
                              <a:latin typeface="Cambria Math" panose="02040503050406030204" pitchFamily="18" charset="0"/>
                              <a:ea typeface="Cambria Math" panose="02040503050406030204" pitchFamily="18" charset="0"/>
                            </a:rPr>
                            <m:t>2</m:t>
                          </m:r>
                          <m:r>
                            <m:rPr>
                              <m:sty m:val="p"/>
                            </m:rPr>
                            <a:rPr lang="en-US" altLang="zh-CN" sz="1400">
                              <a:solidFill>
                                <a:schemeClr val="tx1">
                                  <a:lumMod val="95000"/>
                                  <a:lumOff val="5000"/>
                                </a:schemeClr>
                              </a:solidFill>
                              <a:latin typeface="Cambria Math" panose="02040503050406030204" pitchFamily="18" charset="0"/>
                              <a:ea typeface="Cambria Math" panose="02040503050406030204" pitchFamily="18" charset="0"/>
                            </a:rPr>
                            <m:t>s</m:t>
                          </m:r>
                        </m:sub>
                      </m:sSub>
                    </m:oMath>
                  </m:oMathPara>
                </a14:m>
                <a:endParaRPr lang="zh-CN"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5016156" y="3445362"/>
                <a:ext cx="899670" cy="36471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9692" y="3445361"/>
                <a:ext cx="601510" cy="365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chemeClr val="tx1">
                                  <a:lumMod val="95000"/>
                                  <a:lumOff val="5000"/>
                                </a:schemeClr>
                              </a:solidFill>
                              <a:latin typeface="Cambria Math" panose="02040503050406030204" pitchFamily="18" charset="0"/>
                            </a:rPr>
                          </m:ctrlPr>
                        </m:sSubPr>
                        <m:e>
                          <m:d>
                            <m:dPr>
                              <m:begChr m:val="["/>
                              <m:endChr m:val="]"/>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i="1">
                                      <a:solidFill>
                                        <a:schemeClr val="tx1">
                                          <a:lumMod val="95000"/>
                                          <a:lumOff val="5000"/>
                                        </a:schemeClr>
                                      </a:solidFill>
                                      <a:latin typeface="Cambria Math" panose="02040503050406030204" pitchFamily="18" charset="0"/>
                                    </a:rPr>
                                  </m:ctrlPr>
                                </m:sSupPr>
                                <m:e>
                                  <m:r>
                                    <a:rPr lang="en-US" altLang="zh-CN" sz="1400">
                                      <a:solidFill>
                                        <a:schemeClr val="tx1">
                                          <a:lumMod val="95000"/>
                                          <a:lumOff val="5000"/>
                                        </a:schemeClr>
                                      </a:solidFill>
                                      <a:latin typeface="Cambria Math" panose="02040503050406030204" pitchFamily="18" charset="0"/>
                                    </a:rPr>
                                    <m:t>0</m:t>
                                  </m:r>
                                </m:e>
                                <m:sup>
                                  <m:r>
                                    <a:rPr lang="en-US" altLang="zh-CN" sz="1400" i="1">
                                      <a:solidFill>
                                        <a:schemeClr val="tx1">
                                          <a:lumMod val="95000"/>
                                          <a:lumOff val="5000"/>
                                        </a:schemeClr>
                                      </a:solidFill>
                                      <a:latin typeface="Cambria Math" panose="02040503050406030204" pitchFamily="18" charset="0"/>
                                      <a:ea typeface="Cambria Math" panose="02040503050406030204" pitchFamily="18" charset="0"/>
                                    </a:rPr>
                                    <m:t>°</m:t>
                                  </m:r>
                                </m:sup>
                              </m:sSup>
                            </m:e>
                          </m:d>
                        </m:e>
                        <m:sub>
                          <m:r>
                            <a:rPr lang="en-US" altLang="zh-CN" sz="1400" b="0" i="1" smtClean="0">
                              <a:solidFill>
                                <a:schemeClr val="tx1">
                                  <a:lumMod val="95000"/>
                                  <a:lumOff val="5000"/>
                                </a:schemeClr>
                              </a:solidFill>
                              <a:latin typeface="Cambria Math" panose="02040503050406030204" pitchFamily="18" charset="0"/>
                              <a:ea typeface="Cambria Math" panose="02040503050406030204" pitchFamily="18" charset="0"/>
                            </a:rPr>
                            <m:t>8</m:t>
                          </m:r>
                        </m:sub>
                      </m:sSub>
                    </m:oMath>
                  </m:oMathPara>
                </a14:m>
                <a:endParaRPr lang="zh-CN"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839692" y="3445361"/>
                <a:ext cx="601510" cy="365036"/>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18" name="组合 17"/>
          <p:cNvGrpSpPr/>
          <p:nvPr/>
        </p:nvGrpSpPr>
        <p:grpSpPr>
          <a:xfrm>
            <a:off x="1234070" y="2228503"/>
            <a:ext cx="729267" cy="959597"/>
            <a:chOff x="34196" y="5788721"/>
            <a:chExt cx="729267" cy="959597"/>
          </a:xfrm>
        </p:grpSpPr>
        <p:cxnSp>
          <p:nvCxnSpPr>
            <p:cNvPr id="19" name="直接连接符 18"/>
            <p:cNvCxnSpPr/>
            <p:nvPr/>
          </p:nvCxnSpPr>
          <p:spPr bwMode="auto">
            <a:xfrm>
              <a:off x="223859" y="6748318"/>
              <a:ext cx="539604" cy="0"/>
            </a:xfrm>
            <a:prstGeom prst="line">
              <a:avLst/>
            </a:prstGeom>
            <a:solidFill>
              <a:schemeClr val="accent1"/>
            </a:solidFill>
            <a:ln w="22225" cap="flat" cmpd="sng" algn="ctr">
              <a:solidFill>
                <a:srgbClr val="FF0000"/>
              </a:solidFill>
              <a:prstDash val="solid"/>
              <a:round/>
              <a:headEnd type="stealth" w="lg" len="lg"/>
              <a:tailEnd type="none" w="lg" len="lg"/>
            </a:ln>
            <a:effectLst/>
          </p:spPr>
        </p:cxnSp>
        <p:cxnSp>
          <p:nvCxnSpPr>
            <p:cNvPr id="20" name="直接连接符 19"/>
            <p:cNvCxnSpPr/>
            <p:nvPr/>
          </p:nvCxnSpPr>
          <p:spPr bwMode="auto">
            <a:xfrm flipV="1">
              <a:off x="755576" y="6021837"/>
              <a:ext cx="7887" cy="726481"/>
            </a:xfrm>
            <a:prstGeom prst="line">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矩形 20"/>
            <p:cNvSpPr/>
            <p:nvPr/>
          </p:nvSpPr>
          <p:spPr>
            <a:xfrm>
              <a:off x="442670" y="5788721"/>
              <a:ext cx="312906" cy="400110"/>
            </a:xfrm>
            <a:prstGeom prst="rect">
              <a:avLst/>
            </a:prstGeom>
          </p:spPr>
          <p:txBody>
            <a:bodyPr wrap="none">
              <a:spAutoFit/>
            </a:bodyPr>
            <a:lstStyle/>
            <a:p>
              <a:r>
                <a:rPr lang="en-US" altLang="zh-CN" sz="2000" kern="100" dirty="0" smtClean="0">
                  <a:solidFill>
                    <a:srgbClr val="FF0000"/>
                  </a:solidFill>
                  <a:latin typeface="Times New Roman" panose="02020603050405020304" pitchFamily="18" charset="0"/>
                  <a:ea typeface="宋体" panose="02010600030101010101" pitchFamily="2" charset="-122"/>
                </a:rPr>
                <a:t>x</a:t>
              </a:r>
              <a:endParaRPr lang="zh-CN" altLang="en-US" sz="2000" dirty="0">
                <a:solidFill>
                  <a:srgbClr val="FF0000"/>
                </a:solidFill>
              </a:endParaRPr>
            </a:p>
          </p:txBody>
        </p:sp>
        <p:sp>
          <p:nvSpPr>
            <p:cNvPr id="22" name="矩形 21"/>
            <p:cNvSpPr/>
            <p:nvPr/>
          </p:nvSpPr>
          <p:spPr>
            <a:xfrm>
              <a:off x="34196" y="6348208"/>
              <a:ext cx="312906" cy="400110"/>
            </a:xfrm>
            <a:prstGeom prst="rect">
              <a:avLst/>
            </a:prstGeom>
          </p:spPr>
          <p:txBody>
            <a:bodyPr wrap="none">
              <a:spAutoFit/>
            </a:bodyPr>
            <a:lstStyle/>
            <a:p>
              <a:r>
                <a:rPr lang="en-US" altLang="zh-CN" sz="2000" kern="100" dirty="0">
                  <a:solidFill>
                    <a:srgbClr val="FF0000"/>
                  </a:solidFill>
                  <a:latin typeface="Times New Roman" panose="02020603050405020304" pitchFamily="18" charset="0"/>
                  <a:ea typeface="宋体" panose="02010600030101010101" pitchFamily="2" charset="-122"/>
                </a:rPr>
                <a:t>y</a:t>
              </a:r>
              <a:endParaRPr lang="zh-CN" altLang="en-US" sz="2000" dirty="0">
                <a:solidFill>
                  <a:srgbClr val="FF0000"/>
                </a:solidFill>
              </a:endParaRPr>
            </a:p>
          </p:txBody>
        </p:sp>
      </p:grpSp>
      <p:sp>
        <p:nvSpPr>
          <p:cNvPr id="30" name="矩形 29"/>
          <p:cNvSpPr/>
          <p:nvPr/>
        </p:nvSpPr>
        <p:spPr>
          <a:xfrm>
            <a:off x="36581" y="6451640"/>
            <a:ext cx="4391404" cy="330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层合板的开孔越大，其应力集中因子也越大</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pic>
        <p:nvPicPr>
          <p:cNvPr id="31" name="图片 30"/>
          <p:cNvPicPr/>
          <p:nvPr/>
        </p:nvPicPr>
        <p:blipFill>
          <a:blip r:embed="rId11"/>
          <a:stretch>
            <a:fillRect/>
          </a:stretch>
        </p:blipFill>
        <p:spPr>
          <a:xfrm>
            <a:off x="405811" y="4264402"/>
            <a:ext cx="3316605" cy="2112645"/>
          </a:xfrm>
          <a:prstGeom prst="rect">
            <a:avLst/>
          </a:prstGeom>
        </p:spPr>
      </p:pic>
      <p:pic>
        <p:nvPicPr>
          <p:cNvPr id="32" name="图片 31"/>
          <p:cNvPicPr/>
          <p:nvPr/>
        </p:nvPicPr>
        <p:blipFill>
          <a:blip r:embed="rId12"/>
          <a:stretch>
            <a:fillRect/>
          </a:stretch>
        </p:blipFill>
        <p:spPr>
          <a:xfrm>
            <a:off x="5159217" y="4101343"/>
            <a:ext cx="3072233" cy="2083586"/>
          </a:xfrm>
          <a:prstGeom prst="rect">
            <a:avLst/>
          </a:prstGeom>
        </p:spPr>
      </p:pic>
      <p:sp>
        <p:nvSpPr>
          <p:cNvPr id="33" name="矩形 32"/>
          <p:cNvSpPr/>
          <p:nvPr/>
        </p:nvSpPr>
        <p:spPr>
          <a:xfrm>
            <a:off x="5150403" y="6392555"/>
            <a:ext cx="3263714"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层合板的失效过程是渐进的</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16</a:t>
            </a:fld>
            <a:endParaRPr lang="en-US" altLang="zh-CN"/>
          </a:p>
        </p:txBody>
      </p:sp>
    </p:spTree>
    <p:extLst>
      <p:ext uri="{BB962C8B-B14F-4D97-AF65-F5344CB8AC3E}">
        <p14:creationId xmlns:p14="http://schemas.microsoft.com/office/powerpoint/2010/main" val="422154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2"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3.3 DIC</a:t>
            </a:r>
            <a:r>
              <a:rPr lang="zh-CN" altLang="en-US" sz="2600" dirty="0" smtClean="0">
                <a:latin typeface="Arial" panose="020B0604020202020204" pitchFamily="34" charset="0"/>
                <a:ea typeface="黑体" pitchFamily="2" charset="-122"/>
                <a:cs typeface="Arial" panose="020B0604020202020204" pitchFamily="34" charset="0"/>
              </a:rPr>
              <a:t>结果分析（</a:t>
            </a:r>
            <a:r>
              <a:rPr lang="en-US" altLang="zh-CN" sz="2600" dirty="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8" name="矩形 7"/>
          <p:cNvSpPr/>
          <p:nvPr/>
        </p:nvSpPr>
        <p:spPr>
          <a:xfrm>
            <a:off x="19304" y="1095013"/>
            <a:ext cx="1107996" cy="369332"/>
          </a:xfrm>
          <a:prstGeom prst="rect">
            <a:avLst/>
          </a:prstGeom>
        </p:spPr>
        <p:txBody>
          <a:bodyPr wrap="none">
            <a:spAutoFit/>
          </a:bodyPr>
          <a:lstStyle/>
          <a:p>
            <a:r>
              <a:rPr lang="zh-CN" altLang="en-US" b="1" kern="100" dirty="0" smtClean="0">
                <a:latin typeface="Times New Roman" panose="02020603050405020304" pitchFamily="18" charset="0"/>
                <a:ea typeface="宋体" panose="02010600030101010101" pitchFamily="2" charset="-122"/>
              </a:rPr>
              <a:t>失效模式</a:t>
            </a:r>
            <a:endParaRPr lang="zh-CN" altLang="en-US" b="1" dirty="0"/>
          </a:p>
        </p:txBody>
      </p:sp>
      <mc:AlternateContent xmlns:mc="http://schemas.openxmlformats.org/markup-compatibility/2006" xmlns:a14="http://schemas.microsoft.com/office/drawing/2010/main">
        <mc:Choice Requires="a14">
          <p:sp>
            <p:nvSpPr>
              <p:cNvPr id="9" name="矩形 8"/>
              <p:cNvSpPr/>
              <p:nvPr/>
            </p:nvSpPr>
            <p:spPr>
              <a:xfrm>
                <a:off x="3574251" y="1195722"/>
                <a:ext cx="1038554"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574251" y="1195722"/>
                <a:ext cx="1038554" cy="3645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03772" y="1176281"/>
                <a:ext cx="920508"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𝟐𝐬</m:t>
                          </m:r>
                        </m:sub>
                      </m:sSub>
                    </m:oMath>
                  </m:oMathPara>
                </a14:m>
                <a:endParaRPr lang="zh-CN" altLang="en-US"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03772" y="1176281"/>
                <a:ext cx="920508" cy="3645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04025" y="1195722"/>
                <a:ext cx="596404" cy="365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𝟖</m:t>
                          </m:r>
                        </m:sub>
                      </m:sSub>
                    </m:oMath>
                  </m:oMathPara>
                </a14:m>
                <a:endParaRPr lang="zh-CN" altLang="en-US" sz="1400"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04025" y="1195722"/>
                <a:ext cx="596404" cy="36503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428128" y="1166055"/>
                <a:ext cx="1451551"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b="1" i="1" smtClean="0">
                              <a:solidFill>
                                <a:schemeClr val="tx1"/>
                              </a:solidFill>
                              <a:latin typeface="Cambria Math" panose="02040503050406030204" pitchFamily="18" charset="0"/>
                            </a:rPr>
                          </m:ctrlPr>
                        </m:sSubPr>
                        <m:e>
                          <m:d>
                            <m:dPr>
                              <m:begChr m:val="["/>
                              <m:endChr m:val="]"/>
                              <m:ctrlPr>
                                <a:rPr lang="zh-CN" altLang="en-US" sz="1400" b="1" i="1">
                                  <a:solidFill>
                                    <a:schemeClr val="tx1"/>
                                  </a:solidFill>
                                  <a:latin typeface="Cambria Math" panose="02040503050406030204" pitchFamily="18" charset="0"/>
                                </a:rPr>
                              </m:ctrlPr>
                            </m:dPr>
                            <m:e>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rPr>
                                    <m:t>𝟗</m:t>
                                  </m:r>
                                  <m:r>
                                    <a:rPr lang="en-US" altLang="zh-CN" sz="1400" b="1" i="0">
                                      <a:solidFill>
                                        <a:schemeClr val="tx1"/>
                                      </a:solidFill>
                                      <a:latin typeface="Cambria Math" panose="02040503050406030204" pitchFamily="18" charset="0"/>
                                      <a:ea typeface="Cambria Math" panose="02040503050406030204" pitchFamily="18" charset="0"/>
                                    </a:rPr>
                                    <m:t>𝟎</m:t>
                                  </m:r>
                                </m:e>
                                <m:sup>
                                  <m:r>
                                    <a:rPr lang="en-US" altLang="zh-CN" sz="1400" b="1" i="0">
                                      <a:solidFill>
                                        <a:schemeClr val="tx1"/>
                                      </a:solidFill>
                                      <a:latin typeface="Cambria Math" panose="02040503050406030204" pitchFamily="18" charset="0"/>
                                      <a:ea typeface="Cambria Math" panose="02040503050406030204" pitchFamily="18" charset="0"/>
                                    </a:rPr>
                                    <m:t>°</m:t>
                                  </m:r>
                                </m:sup>
                              </m:sSup>
                              <m:r>
                                <a:rPr lang="en-US" altLang="zh-CN" sz="1400" b="1" i="0">
                                  <a:solidFill>
                                    <a:schemeClr val="tx1"/>
                                  </a:solidFill>
                                  <a:latin typeface="Cambria Math" panose="02040503050406030204" pitchFamily="18" charset="0"/>
                                  <a:ea typeface="Cambria Math" panose="02040503050406030204" pitchFamily="18" charset="0"/>
                                </a:rPr>
                                <m:t>/±</m:t>
                              </m:r>
                              <m:sSup>
                                <m:sSupPr>
                                  <m:ctrlPr>
                                    <a:rPr lang="en-US" altLang="zh-CN" sz="1400" b="1" i="1">
                                      <a:solidFill>
                                        <a:schemeClr val="tx1"/>
                                      </a:solidFill>
                                      <a:latin typeface="Cambria Math" panose="02040503050406030204" pitchFamily="18" charset="0"/>
                                    </a:rPr>
                                  </m:ctrlPr>
                                </m:sSupPr>
                                <m:e>
                                  <m:r>
                                    <a:rPr lang="en-US" altLang="zh-CN" sz="1400" b="1" i="0">
                                      <a:solidFill>
                                        <a:schemeClr val="tx1"/>
                                      </a:solidFill>
                                      <a:latin typeface="Cambria Math" panose="02040503050406030204" pitchFamily="18" charset="0"/>
                                      <a:ea typeface="Cambria Math" panose="02040503050406030204" pitchFamily="18" charset="0"/>
                                    </a:rPr>
                                    <m:t>𝟒𝟓</m:t>
                                  </m:r>
                                </m:e>
                                <m:sup>
                                  <m:r>
                                    <a:rPr lang="en-US" altLang="zh-CN" sz="1400" b="1" i="0">
                                      <a:solidFill>
                                        <a:schemeClr val="tx1"/>
                                      </a:solidFill>
                                      <a:latin typeface="Cambria Math" panose="02040503050406030204" pitchFamily="18" charset="0"/>
                                      <a:ea typeface="Cambria Math" panose="02040503050406030204" pitchFamily="18" charset="0"/>
                                    </a:rPr>
                                    <m:t>°</m:t>
                                  </m:r>
                                </m:sup>
                              </m:sSup>
                            </m:e>
                          </m:d>
                        </m:e>
                        <m:sub>
                          <m:r>
                            <a:rPr lang="en-US" altLang="zh-CN" sz="1400" b="1" i="0" smtClean="0">
                              <a:solidFill>
                                <a:schemeClr val="tx1"/>
                              </a:solidFill>
                              <a:latin typeface="Cambria Math" panose="02040503050406030204" pitchFamily="18" charset="0"/>
                              <a:ea typeface="Cambria Math" panose="02040503050406030204" pitchFamily="18" charset="0"/>
                            </a:rPr>
                            <m:t>𝐬</m:t>
                          </m:r>
                        </m:sub>
                      </m:sSub>
                    </m:oMath>
                  </m:oMathPara>
                </a14:m>
                <a:endParaRPr lang="zh-CN" altLang="en-US" sz="1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428128" y="1166055"/>
                <a:ext cx="1451551" cy="364587"/>
              </a:xfrm>
              <a:prstGeom prst="rect">
                <a:avLst/>
              </a:prstGeom>
              <a:blipFill rotWithShape="0">
                <a:blip r:embed="rId6"/>
                <a:stretch>
                  <a:fillRect/>
                </a:stretch>
              </a:blipFill>
            </p:spPr>
            <p:txBody>
              <a:bodyPr/>
              <a:lstStyle/>
              <a:p>
                <a:r>
                  <a:rPr lang="zh-CN" altLang="en-US">
                    <a:noFill/>
                  </a:rPr>
                  <a:t> </a:t>
                </a:r>
              </a:p>
            </p:txBody>
          </p:sp>
        </mc:Fallback>
      </mc:AlternateContent>
      <p:pic>
        <p:nvPicPr>
          <p:cNvPr id="104451" name="图片 23667" descr="E1 at 28kN of f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070" y="3234701"/>
            <a:ext cx="1779430" cy="1107604"/>
          </a:xfrm>
          <a:prstGeom prst="rect">
            <a:avLst/>
          </a:prstGeom>
          <a:noFill/>
          <a:extLst>
            <a:ext uri="{909E8E84-426E-40DD-AFC4-6F175D3DCCD1}">
              <a14:hiddenFill xmlns:a14="http://schemas.microsoft.com/office/drawing/2010/main">
                <a:solidFill>
                  <a:srgbClr val="FFFFFF"/>
                </a:solidFill>
              </a14:hiddenFill>
            </a:ext>
          </a:extLst>
        </p:spPr>
      </p:pic>
      <p:pic>
        <p:nvPicPr>
          <p:cNvPr id="104450" name="图片 23668" descr="E1 at 30kN of f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036" y="4423211"/>
            <a:ext cx="1723516" cy="1081595"/>
          </a:xfrm>
          <a:prstGeom prst="rect">
            <a:avLst/>
          </a:prstGeom>
          <a:noFill/>
          <a:extLst>
            <a:ext uri="{909E8E84-426E-40DD-AFC4-6F175D3DCCD1}">
              <a14:hiddenFill xmlns:a14="http://schemas.microsoft.com/office/drawing/2010/main">
                <a:solidFill>
                  <a:srgbClr val="FFFFFF"/>
                </a:solidFill>
              </a14:hiddenFill>
            </a:ext>
          </a:extLst>
        </p:spPr>
      </p:pic>
      <p:pic>
        <p:nvPicPr>
          <p:cNvPr id="104449" name="图片 23666" descr="E1 at 37kN of f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196" y="5585712"/>
            <a:ext cx="1811876" cy="11370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0"/>
          <a:stretch>
            <a:fillRect/>
          </a:stretch>
        </p:blipFill>
        <p:spPr>
          <a:xfrm>
            <a:off x="1283729" y="1537713"/>
            <a:ext cx="1376823" cy="1631551"/>
          </a:xfrm>
          <a:prstGeom prst="rect">
            <a:avLst/>
          </a:prstGeom>
        </p:spPr>
      </p:pic>
      <p:pic>
        <p:nvPicPr>
          <p:cNvPr id="5" name="图片 4"/>
          <p:cNvPicPr>
            <a:picLocks noChangeAspect="1"/>
          </p:cNvPicPr>
          <p:nvPr/>
        </p:nvPicPr>
        <p:blipFill>
          <a:blip r:embed="rId11"/>
          <a:stretch>
            <a:fillRect/>
          </a:stretch>
        </p:blipFill>
        <p:spPr>
          <a:xfrm>
            <a:off x="3375571" y="1530642"/>
            <a:ext cx="1308255" cy="1638622"/>
          </a:xfrm>
          <a:prstGeom prst="rect">
            <a:avLst/>
          </a:prstGeom>
        </p:spPr>
      </p:pic>
      <p:pic>
        <p:nvPicPr>
          <p:cNvPr id="32" name="图片 31"/>
          <p:cNvPicPr>
            <a:picLocks noChangeAspect="1"/>
          </p:cNvPicPr>
          <p:nvPr/>
        </p:nvPicPr>
        <p:blipFill>
          <a:blip r:embed="rId12"/>
          <a:stretch>
            <a:fillRect/>
          </a:stretch>
        </p:blipFill>
        <p:spPr>
          <a:xfrm>
            <a:off x="5363108" y="1523807"/>
            <a:ext cx="1370148" cy="1645458"/>
          </a:xfrm>
          <a:prstGeom prst="rect">
            <a:avLst/>
          </a:prstGeom>
        </p:spPr>
      </p:pic>
      <p:pic>
        <p:nvPicPr>
          <p:cNvPr id="33" name="图片 32"/>
          <p:cNvPicPr>
            <a:picLocks noChangeAspect="1"/>
          </p:cNvPicPr>
          <p:nvPr/>
        </p:nvPicPr>
        <p:blipFill>
          <a:blip r:embed="rId13"/>
          <a:stretch>
            <a:fillRect/>
          </a:stretch>
        </p:blipFill>
        <p:spPr>
          <a:xfrm flipH="1">
            <a:off x="7525365" y="1523807"/>
            <a:ext cx="1296123" cy="1645457"/>
          </a:xfrm>
          <a:prstGeom prst="rect">
            <a:avLst/>
          </a:prstGeom>
        </p:spPr>
      </p:pic>
      <p:pic>
        <p:nvPicPr>
          <p:cNvPr id="104456" name="图片 23670" descr="E1 at 10kN of f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6357" y="3212316"/>
            <a:ext cx="18478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4455" name="图片 23671" descr="E1 at 22kN of f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16832" y="4388693"/>
            <a:ext cx="18859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图片 23669" descr="E1 at 35kN of f3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6832" y="5569793"/>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9"/>
          <p:cNvSpPr>
            <a:spLocks noChangeArrowheads="1"/>
          </p:cNvSpPr>
          <p:nvPr/>
        </p:nvSpPr>
        <p:spPr bwMode="auto">
          <a:xfrm>
            <a:off x="2916832" y="27789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461" name="图片 23673" descr="E1 at 10kN of f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34072" y="3236168"/>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图片 23674" descr="E1 at 15kN of f3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34072" y="4407743"/>
            <a:ext cx="18669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图片 23672" descr="E1 at 16.75kN of f4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34072" y="5579318"/>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6" name="图片 23677" descr="E1 at 20kN of f2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22304" y="3236168"/>
            <a:ext cx="1885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465" name="图片 23676" descr="E1 at 10kN of f1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2304" y="4407743"/>
            <a:ext cx="1857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464" name="图片 23675" descr="E1 at 29kN of f3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41354" y="5631190"/>
            <a:ext cx="1866900" cy="1171575"/>
          </a:xfrm>
          <a:prstGeom prst="rect">
            <a:avLst/>
          </a:prstGeom>
          <a:noFill/>
          <a:extLst>
            <a:ext uri="{909E8E84-426E-40DD-AFC4-6F175D3DCCD1}">
              <a14:hiddenFill xmlns:a14="http://schemas.microsoft.com/office/drawing/2010/main">
                <a:solidFill>
                  <a:srgbClr val="FFFFFF"/>
                </a:solidFill>
              </a14:hiddenFill>
            </a:ext>
          </a:extLst>
        </p:spPr>
      </p:pic>
      <p:sp>
        <p:nvSpPr>
          <p:cNvPr id="41" name="下箭头 40"/>
          <p:cNvSpPr/>
          <p:nvPr/>
        </p:nvSpPr>
        <p:spPr bwMode="auto">
          <a:xfrm>
            <a:off x="395536" y="3284984"/>
            <a:ext cx="614993" cy="2189882"/>
          </a:xfrm>
          <a:prstGeom prst="down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sz="1600"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载荷增加</a:t>
            </a:r>
          </a:p>
        </p:txBody>
      </p:sp>
      <p:sp>
        <p:nvSpPr>
          <p:cNvPr id="56" name="矩形 55"/>
          <p:cNvSpPr/>
          <p:nvPr/>
        </p:nvSpPr>
        <p:spPr>
          <a:xfrm>
            <a:off x="25202" y="5684510"/>
            <a:ext cx="1283729" cy="11182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spcAft>
                <a:spcPts val="0"/>
              </a:spcAft>
            </a:pPr>
            <a:r>
              <a:rPr lang="zh-CN" altLang="en-US" sz="1600" b="1" dirty="0" smtClean="0">
                <a:solidFill>
                  <a:srgbClr val="FF0000"/>
                </a:solidFill>
              </a:rPr>
              <a:t>裂纹</a:t>
            </a:r>
            <a:r>
              <a:rPr lang="zh-CN" altLang="en-US" sz="1600" b="1" dirty="0">
                <a:solidFill>
                  <a:srgbClr val="FF0000"/>
                </a:solidFill>
              </a:rPr>
              <a:t>的扩展减缓了层合板中的应力集中</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a:xfrm>
            <a:off x="7075575" y="6400800"/>
            <a:ext cx="2133600" cy="457200"/>
          </a:xfrm>
        </p:spPr>
        <p:txBody>
          <a:bodyPr/>
          <a:lstStyle/>
          <a:p>
            <a:pPr>
              <a:defRPr/>
            </a:pPr>
            <a:fld id="{06C88229-2361-4A3F-BA53-4D47DBEF09B6}" type="slidenum">
              <a:rPr lang="en-US" altLang="zh-CN" smtClean="0"/>
              <a:pPr>
                <a:defRPr/>
              </a:pPr>
              <a:t>17</a:t>
            </a:fld>
            <a:endParaRPr lang="en-US" altLang="zh-CN"/>
          </a:p>
        </p:txBody>
      </p:sp>
    </p:spTree>
    <p:extLst>
      <p:ext uri="{BB962C8B-B14F-4D97-AF65-F5344CB8AC3E}">
        <p14:creationId xmlns:p14="http://schemas.microsoft.com/office/powerpoint/2010/main" val="2148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392692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46"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18</a:t>
            </a:fld>
            <a:endParaRPr lang="en-US" altLang="zh-CN"/>
          </a:p>
        </p:txBody>
      </p:sp>
    </p:spTree>
    <p:extLst>
      <p:ext uri="{BB962C8B-B14F-4D97-AF65-F5344CB8AC3E}">
        <p14:creationId xmlns:p14="http://schemas.microsoft.com/office/powerpoint/2010/main" val="265443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4.1 ABAQUS</a:t>
            </a:r>
            <a:r>
              <a:rPr lang="zh-CN" altLang="en-US" sz="2600" dirty="0" smtClean="0">
                <a:latin typeface="Arial" panose="020B0604020202020204" pitchFamily="34" charset="0"/>
                <a:ea typeface="黑体" pitchFamily="2" charset="-122"/>
                <a:cs typeface="Arial" panose="020B0604020202020204" pitchFamily="34" charset="0"/>
              </a:rPr>
              <a:t>建模</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9" name="矩形 18"/>
          <p:cNvSpPr/>
          <p:nvPr/>
        </p:nvSpPr>
        <p:spPr>
          <a:xfrm>
            <a:off x="4945801" y="2376375"/>
            <a:ext cx="3718248" cy="830997"/>
          </a:xfrm>
          <a:prstGeom prst="rect">
            <a:avLst/>
          </a:prstGeom>
          <a:solidFill>
            <a:schemeClr val="accent2">
              <a:lumMod val="40000"/>
              <a:lumOff val="60000"/>
            </a:schemeClr>
          </a:solidFill>
        </p:spPr>
        <p:txBody>
          <a:bodyPr wrap="square">
            <a:spAutoFit/>
          </a:bodyPr>
          <a:lstStyle/>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有限元软件</a:t>
            </a:r>
            <a:r>
              <a:rPr lang="zh-CN" altLang="en-US" sz="16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1600" dirty="0" err="1" smtClean="0">
                <a:latin typeface="Times New Roman" panose="02020603050405020304" pitchFamily="18" charset="0"/>
                <a:ea typeface="+mn-ea"/>
                <a:cs typeface="Times New Roman" panose="02020603050405020304" pitchFamily="18" charset="0"/>
              </a:rPr>
              <a:t>Abaqus</a:t>
            </a:r>
            <a:r>
              <a:rPr lang="en-US" altLang="zh-CN" sz="1600" dirty="0" smtClean="0">
                <a:latin typeface="Times New Roman" panose="02020603050405020304" pitchFamily="18" charset="0"/>
                <a:ea typeface="+mn-ea"/>
                <a:cs typeface="Times New Roman" panose="02020603050405020304" pitchFamily="18" charset="0"/>
              </a:rPr>
              <a:t> software</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单元类型</a:t>
            </a:r>
            <a:r>
              <a:rPr lang="en-US" altLang="zh-CN" sz="16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3D Shell </a:t>
            </a:r>
            <a:r>
              <a:rPr lang="zh-CN" altLang="en-US" sz="1600" dirty="0">
                <a:latin typeface="Arial" panose="020B0604020202020204" pitchFamily="34" charset="0"/>
              </a:rPr>
              <a:t>SC8</a:t>
            </a:r>
            <a:r>
              <a:rPr lang="zh-CN" altLang="en-US" sz="1600" dirty="0" smtClean="0">
                <a:latin typeface="Arial" panose="020B0604020202020204" pitchFamily="34" charset="0"/>
              </a:rPr>
              <a:t>R</a:t>
            </a:r>
            <a:endParaRPr lang="en-US" altLang="zh-CN" sz="1600" dirty="0" smtClean="0">
              <a:latin typeface="Times New Roman" panose="02020603050405020304" pitchFamily="18" charset="0"/>
              <a:cs typeface="Times New Roman" panose="02020603050405020304" pitchFamily="18" charset="0"/>
            </a:endParaRPr>
          </a:p>
        </p:txBody>
      </p:sp>
      <p:sp>
        <p:nvSpPr>
          <p:cNvPr id="30" name="矩形 29"/>
          <p:cNvSpPr/>
          <p:nvPr/>
        </p:nvSpPr>
        <p:spPr>
          <a:xfrm>
            <a:off x="4926464" y="3263735"/>
            <a:ext cx="3168352" cy="830997"/>
          </a:xfrm>
          <a:prstGeom prst="rect">
            <a:avLst/>
          </a:prstGeom>
          <a:solidFill>
            <a:srgbClr val="FFC000"/>
          </a:solidFill>
        </p:spPr>
        <p:txBody>
          <a:bodyPr wrap="square">
            <a:spAutoFit/>
          </a:bodyPr>
          <a:lstStyle/>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Ф: </a:t>
            </a:r>
            <a:r>
              <a:rPr lang="en-US" altLang="zh-CN" sz="1600" dirty="0">
                <a:latin typeface="Times New Roman" panose="02020603050405020304" pitchFamily="18" charset="0"/>
                <a:cs typeface="Times New Roman" panose="02020603050405020304" pitchFamily="18" charset="0"/>
              </a:rPr>
              <a:t>60mm, 80mm, 100mm</a:t>
            </a:r>
          </a:p>
          <a:p>
            <a:pPr>
              <a:lnSpc>
                <a:spcPct val="150000"/>
              </a:lnSpc>
            </a:pPr>
            <a:r>
              <a:rPr lang="zh-CN" altLang="en-US" sz="1600" dirty="0" smtClean="0">
                <a:solidFill>
                  <a:srgbClr val="FF0000"/>
                </a:solidFill>
                <a:latin typeface="Times New Roman" panose="02020603050405020304" pitchFamily="18" charset="0"/>
                <a:cs typeface="Times New Roman" panose="02020603050405020304" pitchFamily="18" charset="0"/>
              </a:rPr>
              <a:t>铺层</a:t>
            </a:r>
            <a:r>
              <a:rPr lang="en-US" altLang="zh-CN" sz="1600" dirty="0" smtClean="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smtClean="0">
                <a:latin typeface="Times New Roman" panose="02020603050405020304" pitchFamily="18" charset="0"/>
                <a:cs typeface="Times New Roman" panose="02020603050405020304" pitchFamily="18" charset="0"/>
              </a:rPr>
              <a:t>10</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[±45˚</a:t>
            </a:r>
            <a:r>
              <a:rPr lang="en-US" altLang="zh-CN" sz="1600" dirty="0" smtClean="0">
                <a:latin typeface="Times New Roman" panose="02020603050405020304" pitchFamily="18" charset="0"/>
                <a:cs typeface="Times New Roman" panose="02020603050405020304" pitchFamily="18" charset="0"/>
              </a:rPr>
              <a:t>]</a:t>
            </a:r>
            <a:r>
              <a:rPr lang="en-US" altLang="zh-CN" sz="1600" baseline="-25000" dirty="0">
                <a:latin typeface="Times New Roman" panose="02020603050405020304" pitchFamily="18" charset="0"/>
                <a:cs typeface="Times New Roman" panose="02020603050405020304" pitchFamily="18" charset="0"/>
              </a:rPr>
              <a:t>5</a:t>
            </a:r>
            <a:endParaRPr lang="en-US" altLang="zh-CN" sz="1600" dirty="0">
              <a:latin typeface="Times New Roman" panose="02020603050405020304" pitchFamily="18" charset="0"/>
              <a:cs typeface="Times New Roman" panose="02020603050405020304" pitchFamily="18" charset="0"/>
            </a:endParaRPr>
          </a:p>
        </p:txBody>
      </p:sp>
      <p:sp>
        <p:nvSpPr>
          <p:cNvPr id="31" name="矩形 30"/>
          <p:cNvSpPr/>
          <p:nvPr/>
        </p:nvSpPr>
        <p:spPr>
          <a:xfrm>
            <a:off x="4926464" y="1489015"/>
            <a:ext cx="2599419" cy="830997"/>
          </a:xfrm>
          <a:prstGeom prst="rect">
            <a:avLst/>
          </a:prstGeom>
          <a:solidFill>
            <a:schemeClr val="tx2">
              <a:lumMod val="40000"/>
              <a:lumOff val="60000"/>
            </a:schemeClr>
          </a:solidFill>
        </p:spPr>
        <p:txBody>
          <a:bodyPr wrap="square">
            <a:spAutoFit/>
          </a:bodyPr>
          <a:lstStyle/>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1: </a:t>
            </a:r>
            <a:r>
              <a:rPr lang="zh-CN" altLang="en-US" sz="1600" dirty="0" smtClean="0">
                <a:latin typeface="Times New Roman" panose="02020603050405020304" pitchFamily="18" charset="0"/>
                <a:cs typeface="Times New Roman" panose="02020603050405020304" pitchFamily="18" charset="0"/>
              </a:rPr>
              <a:t>失效模式及演化</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solidFill>
                  <a:srgbClr val="FF0000"/>
                </a:solidFill>
                <a:latin typeface="Times New Roman" panose="02020603050405020304" pitchFamily="18" charset="0"/>
                <a:cs typeface="Times New Roman" panose="02020603050405020304" pitchFamily="18" charset="0"/>
              </a:rPr>
              <a:t>2: </a:t>
            </a:r>
            <a:r>
              <a:rPr lang="zh-CN" altLang="en-US" sz="1600" dirty="0" smtClean="0">
                <a:latin typeface="Times New Roman" panose="02020603050405020304" pitchFamily="18" charset="0"/>
                <a:cs typeface="Times New Roman" panose="02020603050405020304" pitchFamily="18" charset="0"/>
              </a:rPr>
              <a:t>极限载荷</a:t>
            </a:r>
            <a:endParaRPr lang="en-US" altLang="zh-CN" sz="1600" dirty="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251520" y="5677624"/>
          <a:ext cx="8229601" cy="587504"/>
        </p:xfrm>
        <a:graphic>
          <a:graphicData uri="http://schemas.openxmlformats.org/drawingml/2006/table">
            <a:tbl>
              <a:tblPr firstRow="1" firstCol="1" bandRow="1"/>
              <a:tblGrid>
                <a:gridCol w="2164385"/>
                <a:gridCol w="1348008"/>
                <a:gridCol w="1343071"/>
                <a:gridCol w="1017179"/>
                <a:gridCol w="1181771"/>
                <a:gridCol w="1175187"/>
              </a:tblGrid>
              <a:tr h="34366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Strength</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X</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t</a:t>
                      </a:r>
                      <a:r>
                        <a:rPr lang="en-US" sz="1600" i="1" kern="100" dirty="0">
                          <a:solidFill>
                            <a:srgbClr val="000000"/>
                          </a:solidFill>
                          <a:effectLst/>
                          <a:latin typeface="Times New Roman" panose="02020603050405020304" pitchFamily="18" charset="0"/>
                          <a:ea typeface="宋体" panose="02010600030101010101" pitchFamily="2" charset="-122"/>
                        </a:rPr>
                        <a:t> </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err="1">
                          <a:solidFill>
                            <a:srgbClr val="000000"/>
                          </a:solidFill>
                          <a:effectLst/>
                          <a:latin typeface="Times New Roman" panose="02020603050405020304" pitchFamily="18" charset="0"/>
                          <a:ea typeface="宋体" panose="02010600030101010101" pitchFamily="2" charset="-122"/>
                        </a:rPr>
                        <a:t>Y</a:t>
                      </a:r>
                      <a:r>
                        <a:rPr lang="en-US" sz="1600" i="1" kern="100" baseline="-25000" dirty="0" err="1">
                          <a:solidFill>
                            <a:srgbClr val="000000"/>
                          </a:solidFill>
                          <a:effectLst/>
                          <a:latin typeface="Times New Roman" panose="02020603050405020304" pitchFamily="18" charset="0"/>
                          <a:ea typeface="宋体" panose="02010600030101010101" pitchFamily="2" charset="-122"/>
                        </a:rPr>
                        <a:t>c</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spcAft>
                          <a:spcPts val="0"/>
                        </a:spcAft>
                      </a:pPr>
                      <a:r>
                        <a:rPr lang="en-US" sz="1600" i="1" kern="100" dirty="0">
                          <a:solidFill>
                            <a:srgbClr val="000000"/>
                          </a:solidFill>
                          <a:effectLst/>
                          <a:latin typeface="Times New Roman" panose="02020603050405020304" pitchFamily="18" charset="0"/>
                          <a:ea typeface="宋体" panose="02010600030101010101" pitchFamily="2" charset="-122"/>
                        </a:rPr>
                        <a:t>S</a:t>
                      </a:r>
                      <a:r>
                        <a:rPr lang="en-US" sz="1600" i="1" kern="100" baseline="-25000" dirty="0">
                          <a:solidFill>
                            <a:srgbClr val="000000"/>
                          </a:solidFill>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6002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(MPa)</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1518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764.3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36.0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sz="1600" kern="100" dirty="0">
                          <a:solidFill>
                            <a:srgbClr val="000000"/>
                          </a:solidFill>
                          <a:effectLst/>
                          <a:latin typeface="Times New Roman" panose="02020603050405020304" pitchFamily="18" charset="0"/>
                          <a:ea typeface="宋体" panose="02010600030101010101" pitchFamily="2" charset="-122"/>
                        </a:rPr>
                        <a:t>160.3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spcAft>
                          <a:spcPts val="0"/>
                        </a:spcAft>
                      </a:pPr>
                      <a:r>
                        <a:rPr lang="en-US" altLang="zh-CN" sz="1600" kern="100" dirty="0">
                          <a:effectLst/>
                          <a:latin typeface="Times New Roman" panose="02020603050405020304" pitchFamily="18" charset="0"/>
                          <a:ea typeface="宋体" panose="02010600030101010101" pitchFamily="2" charset="-122"/>
                        </a:rPr>
                        <a:t>60</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60000"/>
                        <a:lumOff val="40000"/>
                      </a:schemeClr>
                    </a:solidFill>
                  </a:tcPr>
                </a:tc>
              </a:tr>
            </a:tbl>
          </a:graphicData>
        </a:graphic>
      </p:graphicFrame>
      <p:sp>
        <p:nvSpPr>
          <p:cNvPr id="34" name="矩形 33"/>
          <p:cNvSpPr/>
          <p:nvPr/>
        </p:nvSpPr>
        <p:spPr>
          <a:xfrm>
            <a:off x="338401" y="5373216"/>
            <a:ext cx="2031325" cy="338554"/>
          </a:xfrm>
          <a:prstGeom prst="rect">
            <a:avLst/>
          </a:prstGeom>
        </p:spPr>
        <p:txBody>
          <a:bodyPr wrap="none">
            <a:spAutoFit/>
          </a:bodyPr>
          <a:lstStyle/>
          <a:p>
            <a:pPr lvl="0"/>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单层的强度参数</a:t>
            </a:r>
            <a:endParaRPr lang="en-US" altLang="zh-CN" sz="700" dirty="0"/>
          </a:p>
        </p:txBody>
      </p:sp>
      <p:graphicFrame>
        <p:nvGraphicFramePr>
          <p:cNvPr id="35" name="表格 34"/>
          <p:cNvGraphicFramePr>
            <a:graphicFrameLocks noGrp="1"/>
          </p:cNvGraphicFramePr>
          <p:nvPr/>
        </p:nvGraphicFramePr>
        <p:xfrm>
          <a:off x="228464" y="4723750"/>
          <a:ext cx="8229600" cy="605155"/>
        </p:xfrm>
        <a:graphic>
          <a:graphicData uri="http://schemas.openxmlformats.org/drawingml/2006/table">
            <a:tbl>
              <a:tblPr firstRow="1" firstCol="1" bandRow="1"/>
              <a:tblGrid>
                <a:gridCol w="2146280"/>
                <a:gridCol w="1621231"/>
                <a:gridCol w="1622877"/>
                <a:gridCol w="1850014"/>
                <a:gridCol w="989198"/>
              </a:tblGrid>
              <a:tr h="361315">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ρ</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kg/m</a:t>
                      </a:r>
                      <a:r>
                        <a:rPr lang="en-US" sz="1600" kern="100" baseline="30000" dirty="0">
                          <a:effectLst/>
                          <a:latin typeface="Times New Roman" panose="02020603050405020304" pitchFamily="18" charset="0"/>
                          <a:ea typeface="宋体" panose="02010600030101010101" pitchFamily="2" charset="-122"/>
                        </a:rPr>
                        <a:t>3</a:t>
                      </a:r>
                      <a:r>
                        <a:rPr lang="zh-CN" sz="1600" kern="100" dirty="0">
                          <a:effectLst/>
                          <a:latin typeface="Times New Roman" panose="02020603050405020304" pitchFamily="18" charset="0"/>
                          <a:ea typeface="宋体" panose="02010600030101010101" pitchFamily="2" charset="-122"/>
                        </a:rPr>
                        <a:t>）</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1</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E</a:t>
                      </a:r>
                      <a:r>
                        <a:rPr lang="en-US" sz="1600" i="1" kern="100" baseline="-25000" dirty="0">
                          <a:effectLst/>
                          <a:latin typeface="Times New Roman" panose="02020603050405020304" pitchFamily="18" charset="0"/>
                          <a:ea typeface="宋体" panose="02010600030101010101" pitchFamily="2" charset="-122"/>
                        </a:rPr>
                        <a:t>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G</a:t>
                      </a:r>
                      <a:r>
                        <a:rPr lang="en-US" sz="1600" i="1" kern="100" baseline="-25000" dirty="0">
                          <a:effectLst/>
                          <a:latin typeface="Times New Roman" panose="02020603050405020304" pitchFamily="18" charset="0"/>
                          <a:ea typeface="宋体" panose="02010600030101010101" pitchFamily="2" charset="-122"/>
                        </a:rPr>
                        <a:t>12</a:t>
                      </a:r>
                      <a:r>
                        <a:rPr lang="en-US" sz="1600" kern="100" dirty="0">
                          <a:effectLst/>
                          <a:latin typeface="Times New Roman" panose="02020603050405020304" pitchFamily="18" charset="0"/>
                          <a:ea typeface="宋体" panose="02010600030101010101" pitchFamily="2" charset="-122"/>
                        </a:rPr>
                        <a:t>(</a:t>
                      </a:r>
                      <a:r>
                        <a:rPr lang="en-US" sz="1600" kern="100" dirty="0" err="1">
                          <a:effectLst/>
                          <a:latin typeface="Times New Roman" panose="02020603050405020304" pitchFamily="18" charset="0"/>
                          <a:ea typeface="宋体" panose="02010600030101010101" pitchFamily="2" charset="-122"/>
                        </a:rPr>
                        <a:t>GPa</a:t>
                      </a:r>
                      <a:r>
                        <a:rPr lang="en-US" sz="1600" kern="10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rPr>
                        <a:t>υ</a:t>
                      </a:r>
                      <a:r>
                        <a:rPr lang="en-US" sz="1600" i="1" kern="100" baseline="-25000" dirty="0">
                          <a:effectLst/>
                          <a:latin typeface="Times New Roman" panose="02020603050405020304" pitchFamily="18" charset="0"/>
                          <a:ea typeface="宋体" panose="02010600030101010101" pitchFamily="2" charset="-122"/>
                        </a:rPr>
                        <a:t>12</a:t>
                      </a:r>
                      <a:endParaRPr lang="zh-CN" sz="1600" i="1"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1520.7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127.70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9.67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6.50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rPr>
                        <a:t>0.30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r>
            </a:tbl>
          </a:graphicData>
        </a:graphic>
      </p:graphicFrame>
      <p:sp>
        <p:nvSpPr>
          <p:cNvPr id="36" name="Rectangle 3"/>
          <p:cNvSpPr>
            <a:spLocks noChangeArrowheads="1"/>
          </p:cNvSpPr>
          <p:nvPr/>
        </p:nvSpPr>
        <p:spPr bwMode="auto">
          <a:xfrm>
            <a:off x="357158" y="4342803"/>
            <a:ext cx="52229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单层的材料性能</a:t>
            </a:r>
            <a:endParaRPr kumimoji="0" lang="en-US" altLang="zh-CN" sz="1600" b="0" i="0" u="none" strike="noStrike" cap="none" normalizeH="0" baseline="0" dirty="0" smtClean="0">
              <a:ln>
                <a:noFill/>
              </a:ln>
              <a:solidFill>
                <a:schemeClr val="tx1"/>
              </a:solidFill>
              <a:effectLst/>
            </a:endParaRPr>
          </a:p>
        </p:txBody>
      </p:sp>
      <p:pic>
        <p:nvPicPr>
          <p:cNvPr id="37" name="图片 36"/>
          <p:cNvPicPr>
            <a:picLocks noChangeAspect="1"/>
          </p:cNvPicPr>
          <p:nvPr/>
        </p:nvPicPr>
        <p:blipFill>
          <a:blip r:embed="rId3"/>
          <a:stretch>
            <a:fillRect/>
          </a:stretch>
        </p:blipFill>
        <p:spPr>
          <a:xfrm>
            <a:off x="103671" y="1291405"/>
            <a:ext cx="4622578" cy="2873962"/>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19</a:t>
            </a:fld>
            <a:endParaRPr lang="en-US" altLang="zh-CN"/>
          </a:p>
        </p:txBody>
      </p:sp>
    </p:spTree>
    <p:extLst>
      <p:ext uri="{BB962C8B-B14F-4D97-AF65-F5344CB8AC3E}">
        <p14:creationId xmlns:p14="http://schemas.microsoft.com/office/powerpoint/2010/main" val="271062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rgbClr val="00B050"/>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rgbClr val="00B050"/>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大开孔复合材料层合板拉伸实验研究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rgbClr val="00B050"/>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a:t>
            </a:r>
            <a:r>
              <a:rPr lang="zh-CN" altLang="en-US" sz="2800" kern="0" dirty="0">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rgbClr val="00B050"/>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a:t>
            </a:fld>
            <a:endParaRPr lang="en-US" altLang="zh-CN"/>
          </a:p>
        </p:txBody>
      </p:sp>
    </p:spTree>
    <p:extLst>
      <p:ext uri="{BB962C8B-B14F-4D97-AF65-F5344CB8AC3E}">
        <p14:creationId xmlns:p14="http://schemas.microsoft.com/office/powerpoint/2010/main" val="1045671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2" name="文本框 11"/>
          <p:cNvSpPr txBox="1"/>
          <p:nvPr/>
        </p:nvSpPr>
        <p:spPr>
          <a:xfrm>
            <a:off x="1739703" y="1196004"/>
            <a:ext cx="1001276" cy="430887"/>
          </a:xfrm>
          <a:prstGeom prst="rect">
            <a:avLst/>
          </a:prstGeom>
          <a:solidFill>
            <a:schemeClr val="accent1">
              <a:lumMod val="20000"/>
              <a:lumOff val="80000"/>
            </a:schemeClr>
          </a:solidFill>
        </p:spPr>
        <p:txBody>
          <a:bodyPr wrap="square" rtlCol="0" anchor="t">
            <a:spAutoFit/>
          </a:bodyPr>
          <a:lstStyle/>
          <a:p>
            <a:pPr eaLnBrk="0" fontAlgn="base" hangingPunct="0">
              <a:spcBef>
                <a:spcPct val="0"/>
              </a:spcBef>
            </a:pPr>
            <a:r>
              <a:rPr lang="en-US" altLang="zh-CN" sz="2200" kern="100" dirty="0">
                <a:solidFill>
                  <a:srgbClr val="000000"/>
                </a:solidFill>
                <a:latin typeface="Times New Roman" panose="02020603050405020304" pitchFamily="18" charset="0"/>
                <a:cs typeface="Times New Roman" panose="02020603050405020304" pitchFamily="18" charset="0"/>
              </a:rPr>
              <a:t>[</a:t>
            </a:r>
            <a:r>
              <a:rPr lang="en-US" altLang="zh-CN" sz="2200" kern="100" dirty="0" smtClean="0">
                <a:solidFill>
                  <a:srgbClr val="000000"/>
                </a:solidFill>
                <a:latin typeface="Times New Roman" panose="02020603050405020304" pitchFamily="18" charset="0"/>
                <a:cs typeface="Times New Roman" panose="02020603050405020304" pitchFamily="18" charset="0"/>
              </a:rPr>
              <a:t>0]</a:t>
            </a:r>
            <a:r>
              <a:rPr lang="en-US" altLang="zh-CN" sz="2200" kern="100" baseline="-25000" dirty="0" smtClean="0">
                <a:solidFill>
                  <a:srgbClr val="000000"/>
                </a:solidFill>
                <a:latin typeface="Times New Roman" panose="02020603050405020304" pitchFamily="18" charset="0"/>
                <a:cs typeface="Times New Roman" panose="02020603050405020304" pitchFamily="18" charset="0"/>
              </a:rPr>
              <a:t>10  </a:t>
            </a:r>
            <a:endParaRPr lang="zh-CN" altLang="zh-CN" sz="2200" kern="100" dirty="0">
              <a:solidFill>
                <a:srgbClr val="0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228678" y="6408772"/>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14" name="矩形 13"/>
          <p:cNvSpPr/>
          <p:nvPr/>
        </p:nvSpPr>
        <p:spPr>
          <a:xfrm>
            <a:off x="4038375" y="6408772"/>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pic>
        <p:nvPicPr>
          <p:cNvPr id="15" name="图片 14"/>
          <p:cNvPicPr>
            <a:picLocks noChangeAspect="1"/>
          </p:cNvPicPr>
          <p:nvPr/>
        </p:nvPicPr>
        <p:blipFill>
          <a:blip r:embed="rId14"/>
          <a:stretch>
            <a:fillRect/>
          </a:stretch>
        </p:blipFill>
        <p:spPr>
          <a:xfrm>
            <a:off x="6568483" y="4942264"/>
            <a:ext cx="1751330" cy="1299210"/>
          </a:xfrm>
          <a:prstGeom prst="rect">
            <a:avLst/>
          </a:prstGeom>
        </p:spPr>
      </p:pic>
      <p:pic>
        <p:nvPicPr>
          <p:cNvPr id="17" name="图片 16"/>
          <p:cNvPicPr/>
          <p:nvPr/>
        </p:nvPicPr>
        <p:blipFill>
          <a:blip r:embed="rId15"/>
          <a:stretch>
            <a:fillRect/>
          </a:stretch>
        </p:blipFill>
        <p:spPr>
          <a:xfrm>
            <a:off x="6577714" y="3312080"/>
            <a:ext cx="1668780" cy="1354455"/>
          </a:xfrm>
          <a:prstGeom prst="rect">
            <a:avLst/>
          </a:prstGeom>
        </p:spPr>
      </p:pic>
      <p:pic>
        <p:nvPicPr>
          <p:cNvPr id="18" name="图片 17"/>
          <p:cNvPicPr>
            <a:picLocks noChangeAspect="1"/>
          </p:cNvPicPr>
          <p:nvPr/>
        </p:nvPicPr>
        <p:blipFill>
          <a:blip r:embed="rId16"/>
          <a:stretch>
            <a:fillRect/>
          </a:stretch>
        </p:blipFill>
        <p:spPr>
          <a:xfrm>
            <a:off x="6577714" y="1772317"/>
            <a:ext cx="1818640" cy="1224280"/>
          </a:xfrm>
          <a:prstGeom prst="rect">
            <a:avLst/>
          </a:prstGeom>
        </p:spPr>
      </p:pic>
      <p:sp>
        <p:nvSpPr>
          <p:cNvPr id="20" name="文本框 19"/>
          <p:cNvSpPr txBox="1"/>
          <p:nvPr/>
        </p:nvSpPr>
        <p:spPr>
          <a:xfrm>
            <a:off x="553582" y="2098468"/>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60mm</a:t>
            </a:r>
          </a:p>
        </p:txBody>
      </p:sp>
      <p:sp>
        <p:nvSpPr>
          <p:cNvPr id="21" name="文本框 20"/>
          <p:cNvSpPr txBox="1"/>
          <p:nvPr/>
        </p:nvSpPr>
        <p:spPr>
          <a:xfrm>
            <a:off x="627191" y="37504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80mm</a:t>
            </a:r>
          </a:p>
        </p:txBody>
      </p:sp>
      <p:sp>
        <p:nvSpPr>
          <p:cNvPr id="22" name="文本框 21"/>
          <p:cNvSpPr txBox="1"/>
          <p:nvPr/>
        </p:nvSpPr>
        <p:spPr>
          <a:xfrm>
            <a:off x="510203" y="5407719"/>
            <a:ext cx="959485" cy="368300"/>
          </a:xfrm>
          <a:prstGeom prst="rect">
            <a:avLst/>
          </a:prstGeom>
          <a:noFill/>
        </p:spPr>
        <p:txBody>
          <a:bodyPr wrap="square" rtlCol="0">
            <a:spAutoFit/>
          </a:bodyPr>
          <a:lstStyle/>
          <a:p>
            <a:pPr eaLnBrk="0" fontAlgn="base" hangingPunct="0">
              <a:spcBef>
                <a:spcPct val="0"/>
              </a:spcBef>
              <a:spcAft>
                <a:spcPct val="0"/>
              </a:spcAft>
            </a:pPr>
            <a:r>
              <a:rPr lang="en-US" altLang="zh-CN" dirty="0">
                <a:solidFill>
                  <a:srgbClr val="000000"/>
                </a:solidFill>
              </a:rPr>
              <a:t>100mm</a:t>
            </a:r>
          </a:p>
        </p:txBody>
      </p:sp>
      <p:sp>
        <p:nvSpPr>
          <p:cNvPr id="23" name="文本框 22"/>
          <p:cNvSpPr txBox="1"/>
          <p:nvPr/>
        </p:nvSpPr>
        <p:spPr>
          <a:xfrm>
            <a:off x="159372" y="1196004"/>
            <a:ext cx="3612515" cy="400110"/>
          </a:xfrm>
          <a:prstGeom prst="rect">
            <a:avLst/>
          </a:prstGeom>
          <a:noFill/>
        </p:spPr>
        <p:txBody>
          <a:bodyPr wrap="square" rtlCol="0">
            <a:spAutoFit/>
          </a:bodyPr>
          <a:lstStyle/>
          <a:p>
            <a:pPr eaLnBrk="0" fontAlgn="base" hangingPunct="0">
              <a:spcBef>
                <a:spcPct val="0"/>
              </a:spcBef>
              <a:spcAft>
                <a:spcPct val="0"/>
              </a:spcAft>
            </a:pPr>
            <a:r>
              <a:rPr lang="zh-CN" altLang="en-US" sz="2000" b="1" dirty="0" smtClean="0">
                <a:solidFill>
                  <a:srgbClr val="000000"/>
                </a:solidFill>
              </a:rPr>
              <a:t>损伤演化：</a:t>
            </a:r>
            <a:endParaRPr lang="zh-CN" altLang="en-US" sz="2000" b="1" dirty="0">
              <a:solidFill>
                <a:srgbClr val="000000"/>
              </a:solidFill>
            </a:endParaRPr>
          </a:p>
        </p:txBody>
      </p:sp>
      <p:pic>
        <p:nvPicPr>
          <p:cNvPr id="24" name="图片 23" descr="C:\Users\dell\Desktop\UMAThashinlinear4\abaqus_result\half_node_load_on_[0]_10\60-0\linear\m_failure4.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39703" y="1758136"/>
            <a:ext cx="1712329" cy="1349033"/>
          </a:xfrm>
          <a:prstGeom prst="rect">
            <a:avLst/>
          </a:prstGeom>
          <a:noFill/>
          <a:ln>
            <a:noFill/>
          </a:ln>
        </p:spPr>
      </p:pic>
      <p:pic>
        <p:nvPicPr>
          <p:cNvPr id="25" name="图片 24" descr="C:\Users\dell\Desktop\UMAThashinlinear4\abaqus_result\half_node_load_on_[0]_10\60-0\exponential\m_failure5.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40411" y="1739860"/>
            <a:ext cx="1626486" cy="1348040"/>
          </a:xfrm>
          <a:prstGeom prst="rect">
            <a:avLst/>
          </a:prstGeom>
          <a:noFill/>
          <a:ln>
            <a:noFill/>
          </a:ln>
        </p:spPr>
      </p:pic>
      <p:pic>
        <p:nvPicPr>
          <p:cNvPr id="26" name="图片 25" descr="C:\Users\dell\Desktop\UMAThashinlinear4\abaqus_result\half_node_load_on_[0]_10\80-0\linear\m_failure3.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39703" y="3317449"/>
            <a:ext cx="1712329" cy="1375299"/>
          </a:xfrm>
          <a:prstGeom prst="rect">
            <a:avLst/>
          </a:prstGeom>
          <a:noFill/>
          <a:ln>
            <a:noFill/>
          </a:ln>
        </p:spPr>
      </p:pic>
      <p:pic>
        <p:nvPicPr>
          <p:cNvPr id="27" name="图片 26" descr="C:\Users\dell\Desktop\UMAThashinlinear4\abaqus_result\half_node_load_on_[0]_10\80-0\exponential\m_failure4.pn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40411" y="3312080"/>
            <a:ext cx="1626486" cy="1406879"/>
          </a:xfrm>
          <a:prstGeom prst="rect">
            <a:avLst/>
          </a:prstGeom>
          <a:noFill/>
          <a:ln>
            <a:noFill/>
          </a:ln>
        </p:spPr>
      </p:pic>
      <p:pic>
        <p:nvPicPr>
          <p:cNvPr id="28" name="图片 27" descr="C:\Users\dell\AppData\Local\Microsoft\Windows\INetCache\Content.Word\m_failure3.pn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44819" y="4931174"/>
            <a:ext cx="1707213" cy="1417810"/>
          </a:xfrm>
          <a:prstGeom prst="rect">
            <a:avLst/>
          </a:prstGeom>
          <a:noFill/>
          <a:ln>
            <a:noFill/>
          </a:ln>
        </p:spPr>
      </p:pic>
      <p:pic>
        <p:nvPicPr>
          <p:cNvPr id="29" name="图片 28" descr="C:\Users\dell\Desktop\UMAThashinlinear4\abaqus_result\half_node_load_on_[0]_10\100-0\exponential\m_failure4.pn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8352" y="4941930"/>
            <a:ext cx="1626486" cy="1381097"/>
          </a:xfrm>
          <a:prstGeom prst="rect">
            <a:avLst/>
          </a:prstGeom>
          <a:noFill/>
          <a:ln>
            <a:noFill/>
          </a:ln>
        </p:spPr>
      </p:pic>
      <p:cxnSp>
        <p:nvCxnSpPr>
          <p:cNvPr id="30" name="直接连接符 29"/>
          <p:cNvCxnSpPr/>
          <p:nvPr/>
        </p:nvCxnSpPr>
        <p:spPr>
          <a:xfrm flipH="1" flipV="1">
            <a:off x="87635" y="3193950"/>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1" name="直接连接符 30"/>
          <p:cNvCxnSpPr/>
          <p:nvPr/>
        </p:nvCxnSpPr>
        <p:spPr>
          <a:xfrm flipH="1" flipV="1">
            <a:off x="95225" y="4823667"/>
            <a:ext cx="9025148" cy="1457"/>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2" name="直接连接符 31"/>
          <p:cNvCxnSpPr/>
          <p:nvPr/>
        </p:nvCxnSpPr>
        <p:spPr>
          <a:xfrm>
            <a:off x="3811580" y="1241851"/>
            <a:ext cx="25687" cy="5616149"/>
          </a:xfrm>
          <a:prstGeom prst="line">
            <a:avLst/>
          </a:prstGeom>
          <a:solidFill>
            <a:schemeClr val="accent1"/>
          </a:solidFill>
          <a:ln w="41275" cap="flat" cmpd="sng" algn="ctr">
            <a:solidFill>
              <a:schemeClr val="tx2"/>
            </a:solidFill>
            <a:prstDash val="sysDash"/>
            <a:round/>
            <a:headEnd type="none" w="med" len="med"/>
            <a:tailEnd type="none" w="med" len="med"/>
          </a:ln>
        </p:spPr>
      </p:cxnSp>
      <p:sp>
        <p:nvSpPr>
          <p:cNvPr id="33" name="矩形 32"/>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20</a:t>
            </a:fld>
            <a:endParaRPr lang="en-US" altLang="zh-CN"/>
          </a:p>
        </p:txBody>
      </p:sp>
      <p:pic>
        <p:nvPicPr>
          <p:cNvPr id="34" name="60-0-l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1419847" y="1702637"/>
            <a:ext cx="2334103" cy="1460030"/>
          </a:xfrm>
          <a:prstGeom prst="rect">
            <a:avLst/>
          </a:prstGeom>
        </p:spPr>
      </p:pic>
      <p:pic>
        <p:nvPicPr>
          <p:cNvPr id="35" name="60-0-ex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3939925" y="1673382"/>
            <a:ext cx="2343983" cy="1466210"/>
          </a:xfrm>
          <a:prstGeom prst="rect">
            <a:avLst/>
          </a:prstGeom>
        </p:spPr>
      </p:pic>
      <p:pic>
        <p:nvPicPr>
          <p:cNvPr id="36" name="80-0-l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419847" y="3245707"/>
            <a:ext cx="2287218" cy="1430702"/>
          </a:xfrm>
          <a:prstGeom prst="rect">
            <a:avLst/>
          </a:prstGeom>
        </p:spPr>
      </p:pic>
      <p:pic>
        <p:nvPicPr>
          <p:cNvPr id="37" name="80-0-exp">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6"/>
          <a:stretch>
            <a:fillRect/>
          </a:stretch>
        </p:blipFill>
        <p:spPr>
          <a:xfrm>
            <a:off x="3906976" y="3228075"/>
            <a:ext cx="2383428" cy="1490884"/>
          </a:xfrm>
          <a:prstGeom prst="rect">
            <a:avLst/>
          </a:prstGeom>
        </p:spPr>
      </p:pic>
      <p:pic>
        <p:nvPicPr>
          <p:cNvPr id="38" name="100-0-li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7"/>
          <a:stretch>
            <a:fillRect/>
          </a:stretch>
        </p:blipFill>
        <p:spPr>
          <a:xfrm>
            <a:off x="1369356" y="4874112"/>
            <a:ext cx="2372999" cy="1484360"/>
          </a:xfrm>
          <a:prstGeom prst="rect">
            <a:avLst/>
          </a:prstGeom>
        </p:spPr>
      </p:pic>
      <p:pic>
        <p:nvPicPr>
          <p:cNvPr id="39" name="100-0-ex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tretch>
            <a:fillRect/>
          </a:stretch>
        </p:blipFill>
        <p:spPr>
          <a:xfrm>
            <a:off x="3913822" y="4872991"/>
            <a:ext cx="2376582" cy="1486602"/>
          </a:xfrm>
          <a:prstGeom prst="rect">
            <a:avLst/>
          </a:prstGeom>
        </p:spPr>
      </p:pic>
    </p:spTree>
    <p:extLst>
      <p:ext uri="{BB962C8B-B14F-4D97-AF65-F5344CB8AC3E}">
        <p14:creationId xmlns:p14="http://schemas.microsoft.com/office/powerpoint/2010/main" val="188699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 fill="hold"/>
                                        <p:tgtEl>
                                          <p:spTgt spid="34"/>
                                        </p:tgtEl>
                                      </p:cBhvr>
                                    </p:cmd>
                                  </p:childTnLst>
                                </p:cTn>
                              </p:par>
                              <p:par>
                                <p:cTn id="7" presetID="1" presetClass="mediacall" presetSubtype="0" fill="hold" nodeType="withEffect">
                                  <p:stCondLst>
                                    <p:cond delay="0"/>
                                  </p:stCondLst>
                                  <p:childTnLst>
                                    <p:cmd type="call" cmd="playFrom(0.0)">
                                      <p:cBhvr>
                                        <p:cTn id="8" dur="6620" fill="hold"/>
                                        <p:tgtEl>
                                          <p:spTgt spid="35"/>
                                        </p:tgtEl>
                                      </p:cBhvr>
                                    </p:cmd>
                                  </p:childTnLst>
                                </p:cTn>
                              </p:par>
                              <p:par>
                                <p:cTn id="9" presetID="1" presetClass="mediacall" presetSubtype="0" fill="hold" nodeType="withEffect">
                                  <p:stCondLst>
                                    <p:cond delay="0"/>
                                  </p:stCondLst>
                                  <p:childTnLst>
                                    <p:cmd type="call" cmd="playFrom(0.0)">
                                      <p:cBhvr>
                                        <p:cTn id="10" dur="4620" fill="hold"/>
                                        <p:tgtEl>
                                          <p:spTgt spid="36"/>
                                        </p:tgtEl>
                                      </p:cBhvr>
                                    </p:cmd>
                                  </p:childTnLst>
                                </p:cTn>
                              </p:par>
                              <p:par>
                                <p:cTn id="11" presetID="1" presetClass="mediacall" presetSubtype="0" fill="hold" nodeType="withEffect">
                                  <p:stCondLst>
                                    <p:cond delay="0"/>
                                  </p:stCondLst>
                                  <p:childTnLst>
                                    <p:cmd type="call" cmd="playFrom(0.0)">
                                      <p:cBhvr>
                                        <p:cTn id="12" dur="5220" fill="hold"/>
                                        <p:tgtEl>
                                          <p:spTgt spid="37"/>
                                        </p:tgtEl>
                                      </p:cBhvr>
                                    </p:cmd>
                                  </p:childTnLst>
                                </p:cTn>
                              </p:par>
                              <p:par>
                                <p:cTn id="13" presetID="1" presetClass="mediacall" presetSubtype="0" fill="hold" nodeType="withEffect">
                                  <p:stCondLst>
                                    <p:cond delay="0"/>
                                  </p:stCondLst>
                                  <p:childTnLst>
                                    <p:cmd type="call" cmd="playFrom(0.0)">
                                      <p:cBhvr>
                                        <p:cTn id="14" dur="4019" fill="hold"/>
                                        <p:tgtEl>
                                          <p:spTgt spid="38"/>
                                        </p:tgtEl>
                                      </p:cBhvr>
                                    </p:cmd>
                                  </p:childTnLst>
                                </p:cTn>
                              </p:par>
                              <p:par>
                                <p:cTn id="15" presetID="1" presetClass="mediacall" presetSubtype="0" fill="hold" nodeType="withEffect">
                                  <p:stCondLst>
                                    <p:cond delay="0"/>
                                  </p:stCondLst>
                                  <p:childTnLst>
                                    <p:cmd type="call" cmd="playFrom(0.0)">
                                      <p:cBhvr>
                                        <p:cTn id="16" dur="52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seq concurrent="1" nextAc="seek">
              <p:cTn id="22" restart="whenNotActive" fill="hold" evtFilter="cancelBubble" nodeType="interactiveSeq">
                <p:stCondLst>
                  <p:cond evt="onClick" delay="0">
                    <p:tgtEl>
                      <p:spTgt spid="3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5"/>
                                        </p:tgtEl>
                                      </p:cBhvr>
                                    </p:cmd>
                                  </p:childTnLst>
                                </p:cTn>
                              </p:par>
                            </p:childTnLst>
                          </p:cTn>
                        </p:par>
                      </p:childTnLst>
                    </p:cTn>
                  </p:par>
                </p:childTnLst>
              </p:cTn>
              <p:nextCondLst>
                <p:cond evt="onClick" delay="0">
                  <p:tgtEl>
                    <p:spTgt spid="35"/>
                  </p:tgtEl>
                </p:cond>
              </p:nextCondLst>
            </p:seq>
            <p:seq concurrent="1" nextAc="seek">
              <p:cTn id="27" restart="whenNotActive" fill="hold" evtFilter="cancelBubble" nodeType="interactiveSeq">
                <p:stCondLst>
                  <p:cond evt="onClick" delay="0">
                    <p:tgtEl>
                      <p:spTgt spid="3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36"/>
                                        </p:tgtEl>
                                      </p:cBhvr>
                                    </p:cmd>
                                  </p:childTnLst>
                                </p:cTn>
                              </p:par>
                            </p:childTnLst>
                          </p:cTn>
                        </p:par>
                      </p:childTnLst>
                    </p:cTn>
                  </p:par>
                </p:childTnLst>
              </p:cTn>
              <p:nextCondLst>
                <p:cond evt="onClick" delay="0">
                  <p:tgtEl>
                    <p:spTgt spid="36"/>
                  </p:tgtEl>
                </p:cond>
              </p:nextCondLst>
            </p:seq>
            <p:seq concurrent="1" nextAc="seek">
              <p:cTn id="32" restart="whenNotActive" fill="hold" evtFilter="cancelBubble" nodeType="interactiveSeq">
                <p:stCondLst>
                  <p:cond evt="onClick" delay="0">
                    <p:tgtEl>
                      <p:spTgt spid="3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7"/>
                                        </p:tgtEl>
                                      </p:cBhvr>
                                    </p:cmd>
                                  </p:childTnLst>
                                </p:cTn>
                              </p:par>
                            </p:childTnLst>
                          </p:cTn>
                        </p:par>
                      </p:childTnLst>
                    </p:cTn>
                  </p:par>
                </p:childTnLst>
              </p:cTn>
              <p:nextCondLst>
                <p:cond evt="onClick" delay="0">
                  <p:tgtEl>
                    <p:spTgt spid="37"/>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38"/>
                                        </p:tgtEl>
                                      </p:cBhvr>
                                    </p:cmd>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3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39"/>
                                        </p:tgtEl>
                                      </p:cBhvr>
                                    </p:cmd>
                                  </p:childTnLst>
                                </p:cTn>
                              </p:par>
                            </p:childTnLst>
                          </p:cTn>
                        </p:par>
                      </p:childTnLst>
                    </p:cTn>
                  </p:par>
                </p:childTnLst>
              </p:cTn>
              <p:nextCondLst>
                <p:cond evt="onClick" delay="0">
                  <p:tgtEl>
                    <p:spTgt spid="39"/>
                  </p:tgtEl>
                </p:cond>
              </p:nextCondLst>
            </p:seq>
            <p:video>
              <p:cMediaNode vol="80000">
                <p:cTn id="47" fill="hold" display="0">
                  <p:stCondLst>
                    <p:cond delay="indefinite"/>
                  </p:stCondLst>
                </p:cTn>
                <p:tgtEl>
                  <p:spTgt spid="34"/>
                </p:tgtEl>
              </p:cMediaNode>
            </p:video>
            <p:video>
              <p:cMediaNode vol="80000">
                <p:cTn id="48" fill="hold" display="0">
                  <p:stCondLst>
                    <p:cond delay="indefinite"/>
                  </p:stCondLst>
                </p:cTn>
                <p:tgtEl>
                  <p:spTgt spid="35"/>
                </p:tgtEl>
              </p:cMediaNode>
            </p:video>
            <p:video>
              <p:cMediaNode vol="80000">
                <p:cTn id="49" fill="hold" display="0">
                  <p:stCondLst>
                    <p:cond delay="indefinite"/>
                  </p:stCondLst>
                </p:cTn>
                <p:tgtEl>
                  <p:spTgt spid="36"/>
                </p:tgtEl>
              </p:cMediaNode>
            </p:video>
            <p:video>
              <p:cMediaNode vol="80000">
                <p:cTn id="50" fill="hold" display="0">
                  <p:stCondLst>
                    <p:cond delay="indefinite"/>
                  </p:stCondLst>
                </p:cTn>
                <p:tgtEl>
                  <p:spTgt spid="37"/>
                </p:tgtEl>
              </p:cMediaNode>
            </p:video>
            <p:video>
              <p:cMediaNode vol="80000">
                <p:cTn id="51" fill="hold" display="0">
                  <p:stCondLst>
                    <p:cond delay="indefinite"/>
                  </p:stCondLst>
                </p:cTn>
                <p:tgtEl>
                  <p:spTgt spid="38"/>
                </p:tgtEl>
              </p:cMediaNode>
            </p:video>
            <p:video>
              <p:cMediaNode vol="80000">
                <p:cTn id="52" fill="hold" display="0">
                  <p:stCondLst>
                    <p:cond delay="indefinite"/>
                  </p:stCondLst>
                </p:cTn>
                <p:tgtEl>
                  <p:spTgt spid="3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hangingPunct="0"/>
            <a:r>
              <a:rPr lang="en-US" altLang="zh-CN" sz="1600" dirty="0">
                <a:solidFill>
                  <a:srgbClr val="000000"/>
                </a:solidFill>
                <a:latin typeface="Times New Roman" panose="02020603050405020304" pitchFamily="18" charset="0"/>
                <a:cs typeface="Times New Roman" panose="02020603050405020304" pitchFamily="18" charset="0"/>
                <a:sym typeface="+mn-ea"/>
              </a:rPr>
              <a:t>Linear </a:t>
            </a:r>
            <a:r>
              <a:rPr lang="en-US" altLang="zh-CN" sz="1600" dirty="0" err="1">
                <a:solidFill>
                  <a:srgbClr val="000000"/>
                </a:solidFill>
                <a:latin typeface="Times New Roman" panose="02020603050405020304" pitchFamily="18" charset="0"/>
                <a:cs typeface="Times New Roman" panose="02020603050405020304" pitchFamily="18" charset="0"/>
                <a:sym typeface="+mn-ea"/>
              </a:rPr>
              <a:t>degenaration</a:t>
            </a:r>
            <a:endParaRPr lang="zh-CN" altLang="en-US" sz="1600" dirty="0">
              <a:solidFill>
                <a:srgbClr val="000000"/>
              </a:solidFill>
            </a:endParaRPr>
          </a:p>
        </p:txBody>
      </p:sp>
      <p:pic>
        <p:nvPicPr>
          <p:cNvPr id="60" name="图片 59" descr="0ply_f-failure2"/>
          <p:cNvPicPr>
            <a:picLocks noChangeAspect="1"/>
          </p:cNvPicPr>
          <p:nvPr/>
        </p:nvPicPr>
        <p:blipFill>
          <a:blip r:embed="rId5"/>
          <a:stretch>
            <a:fillRect/>
          </a:stretch>
        </p:blipFill>
        <p:spPr>
          <a:xfrm>
            <a:off x="120597" y="1942465"/>
            <a:ext cx="1364615" cy="1202690"/>
          </a:xfrm>
          <a:prstGeom prst="rect">
            <a:avLst/>
          </a:prstGeom>
        </p:spPr>
      </p:pic>
      <p:pic>
        <p:nvPicPr>
          <p:cNvPr id="61" name="图片 60" descr="0ply_m-failure2"/>
          <p:cNvPicPr>
            <a:picLocks noChangeAspect="1"/>
          </p:cNvPicPr>
          <p:nvPr/>
        </p:nvPicPr>
        <p:blipFill>
          <a:blip r:embed="rId6"/>
          <a:stretch>
            <a:fillRect/>
          </a:stretch>
        </p:blipFill>
        <p:spPr>
          <a:xfrm>
            <a:off x="1551894" y="1942465"/>
            <a:ext cx="1360170" cy="1210945"/>
          </a:xfrm>
          <a:prstGeom prst="rect">
            <a:avLst/>
          </a:prstGeom>
        </p:spPr>
      </p:pic>
      <p:pic>
        <p:nvPicPr>
          <p:cNvPr id="62" name="图片 61" descr="90ply_f-failure"/>
          <p:cNvPicPr>
            <a:picLocks noChangeAspect="1"/>
          </p:cNvPicPr>
          <p:nvPr/>
        </p:nvPicPr>
        <p:blipFill>
          <a:blip r:embed="rId7"/>
          <a:stretch>
            <a:fillRect/>
          </a:stretch>
        </p:blipFill>
        <p:spPr>
          <a:xfrm>
            <a:off x="3075305" y="1942465"/>
            <a:ext cx="1358900" cy="1202690"/>
          </a:xfrm>
          <a:prstGeom prst="rect">
            <a:avLst/>
          </a:prstGeom>
        </p:spPr>
      </p:pic>
      <p:pic>
        <p:nvPicPr>
          <p:cNvPr id="65" name="图片 64" descr="0ply_f-failure2"/>
          <p:cNvPicPr>
            <a:picLocks noChangeAspect="1"/>
          </p:cNvPicPr>
          <p:nvPr/>
        </p:nvPicPr>
        <p:blipFill>
          <a:blip r:embed="rId8"/>
          <a:stretch>
            <a:fillRect/>
          </a:stretch>
        </p:blipFill>
        <p:spPr>
          <a:xfrm>
            <a:off x="104140" y="3478530"/>
            <a:ext cx="1364615" cy="1207770"/>
          </a:xfrm>
          <a:prstGeom prst="rect">
            <a:avLst/>
          </a:prstGeom>
        </p:spPr>
      </p:pic>
      <p:pic>
        <p:nvPicPr>
          <p:cNvPr id="66" name="图片 65" descr="0ply_m-failure2"/>
          <p:cNvPicPr>
            <a:picLocks noChangeAspect="1"/>
          </p:cNvPicPr>
          <p:nvPr/>
        </p:nvPicPr>
        <p:blipFill>
          <a:blip r:embed="rId9"/>
          <a:stretch>
            <a:fillRect/>
          </a:stretch>
        </p:blipFill>
        <p:spPr>
          <a:xfrm>
            <a:off x="1515745" y="3478530"/>
            <a:ext cx="1361440" cy="1207770"/>
          </a:xfrm>
          <a:prstGeom prst="rect">
            <a:avLst/>
          </a:prstGeom>
        </p:spPr>
      </p:pic>
      <p:pic>
        <p:nvPicPr>
          <p:cNvPr id="67" name="图片 66" descr="90ply_f-failure"/>
          <p:cNvPicPr>
            <a:picLocks noChangeAspect="1"/>
          </p:cNvPicPr>
          <p:nvPr/>
        </p:nvPicPr>
        <p:blipFill>
          <a:blip r:embed="rId10"/>
          <a:stretch>
            <a:fillRect/>
          </a:stretch>
        </p:blipFill>
        <p:spPr>
          <a:xfrm>
            <a:off x="3067685" y="3478530"/>
            <a:ext cx="1413510" cy="1238250"/>
          </a:xfrm>
          <a:prstGeom prst="rect">
            <a:avLst/>
          </a:prstGeom>
        </p:spPr>
      </p:pic>
      <p:pic>
        <p:nvPicPr>
          <p:cNvPr id="68" name="图片 67" descr="90ply-f_failure"/>
          <p:cNvPicPr>
            <a:picLocks noChangeAspect="1"/>
          </p:cNvPicPr>
          <p:nvPr/>
        </p:nvPicPr>
        <p:blipFill>
          <a:blip r:embed="rId11"/>
          <a:stretch>
            <a:fillRect/>
          </a:stretch>
        </p:blipFill>
        <p:spPr>
          <a:xfrm>
            <a:off x="3067685" y="4947285"/>
            <a:ext cx="1408430" cy="1250315"/>
          </a:xfrm>
          <a:prstGeom prst="rect">
            <a:avLst/>
          </a:prstGeom>
        </p:spPr>
      </p:pic>
      <p:pic>
        <p:nvPicPr>
          <p:cNvPr id="70" name="图片 69" descr="0ply-f_failure2"/>
          <p:cNvPicPr>
            <a:picLocks noChangeAspect="1"/>
          </p:cNvPicPr>
          <p:nvPr/>
        </p:nvPicPr>
        <p:blipFill>
          <a:blip r:embed="rId12"/>
          <a:stretch>
            <a:fillRect/>
          </a:stretch>
        </p:blipFill>
        <p:spPr>
          <a:xfrm>
            <a:off x="104815" y="5001260"/>
            <a:ext cx="1363980" cy="1204595"/>
          </a:xfrm>
          <a:prstGeom prst="rect">
            <a:avLst/>
          </a:prstGeom>
        </p:spPr>
      </p:pic>
      <p:pic>
        <p:nvPicPr>
          <p:cNvPr id="71" name="图片 70" descr="0ply-m_failure2"/>
          <p:cNvPicPr>
            <a:picLocks noChangeAspect="1"/>
          </p:cNvPicPr>
          <p:nvPr/>
        </p:nvPicPr>
        <p:blipFill>
          <a:blip r:embed="rId13"/>
          <a:stretch>
            <a:fillRect/>
          </a:stretch>
        </p:blipFill>
        <p:spPr>
          <a:xfrm>
            <a:off x="1515745" y="4991735"/>
            <a:ext cx="1360805" cy="1205865"/>
          </a:xfrm>
          <a:prstGeom prst="rect">
            <a:avLst/>
          </a:prstGeom>
        </p:spPr>
      </p:pic>
      <p:sp>
        <p:nvSpPr>
          <p:cNvPr id="72" name="矩形 71"/>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21</a:t>
            </a:fld>
            <a:endParaRPr lang="en-US" altLang="zh-CN"/>
          </a:p>
        </p:txBody>
      </p:sp>
      <p:pic>
        <p:nvPicPr>
          <p:cNvPr id="45" name="图片 44" descr="C:\Users\dell\Desktop\UMAThashinlinear4\abaqus_result\材料参数3-Yt=54\60_I_hashin\0-90\lin-without SNL\Xt1441-Yt54-S95-G5&amp;60-Dens1-Depth1.5\90ply_m-failure3.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38978" y="1912937"/>
            <a:ext cx="1388745" cy="1227455"/>
          </a:xfrm>
          <a:prstGeom prst="rect">
            <a:avLst/>
          </a:prstGeom>
          <a:noFill/>
          <a:ln>
            <a:noFill/>
          </a:ln>
        </p:spPr>
      </p:pic>
      <p:pic>
        <p:nvPicPr>
          <p:cNvPr id="47" name="图片 46" descr="C:\Users\dell\Desktop\UMAThashinlinear4\abaqus_result\材料参数3-Yt=54\80_I_hashin\0-90\lin-without SNL\Xt1441-Yt54-S95-G5&amp;60-Dens1-Depth1.5\90ply-m_failure3.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805" y="3464877"/>
            <a:ext cx="1426210" cy="1265555"/>
          </a:xfrm>
          <a:prstGeom prst="rect">
            <a:avLst/>
          </a:prstGeom>
          <a:noFill/>
          <a:ln>
            <a:noFill/>
          </a:ln>
        </p:spPr>
      </p:pic>
      <p:pic>
        <p:nvPicPr>
          <p:cNvPr id="48" name="图片 47" descr="C:\Users\dell\Desktop\UMAThashinlinear4\abaqus_result\材料参数3-Yt=54\100_I_hashin\0-90\lin-without SNL\Xt1441-Yt54-S95-G5&amp;60-Dens1-Depth1.5\90ply_m-failure3.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60429" y="4922339"/>
            <a:ext cx="1426210" cy="1272540"/>
          </a:xfrm>
          <a:prstGeom prst="rect">
            <a:avLst/>
          </a:prstGeom>
          <a:noFill/>
          <a:ln>
            <a:noFill/>
          </a:ln>
        </p:spPr>
      </p:pic>
    </p:spTree>
    <p:extLst>
      <p:ext uri="{BB962C8B-B14F-4D97-AF65-F5344CB8AC3E}">
        <p14:creationId xmlns:p14="http://schemas.microsoft.com/office/powerpoint/2010/main" val="96197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iii</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19" name="图片 18"/>
          <p:cNvPicPr>
            <a:picLocks noChangeAspect="1"/>
          </p:cNvPicPr>
          <p:nvPr/>
        </p:nvPicPr>
        <p:blipFill>
          <a:blip r:embed="rId2"/>
          <a:stretch>
            <a:fillRect/>
          </a:stretch>
        </p:blipFill>
        <p:spPr>
          <a:xfrm>
            <a:off x="6083935" y="3371850"/>
            <a:ext cx="1722120" cy="1420495"/>
          </a:xfrm>
          <a:prstGeom prst="rect">
            <a:avLst/>
          </a:prstGeom>
        </p:spPr>
      </p:pic>
      <p:pic>
        <p:nvPicPr>
          <p:cNvPr id="30" name="图片 29"/>
          <p:cNvPicPr>
            <a:picLocks noChangeAspect="1"/>
          </p:cNvPicPr>
          <p:nvPr/>
        </p:nvPicPr>
        <p:blipFill>
          <a:blip r:embed="rId3"/>
          <a:stretch>
            <a:fillRect/>
          </a:stretch>
        </p:blipFill>
        <p:spPr>
          <a:xfrm>
            <a:off x="6083935" y="1912620"/>
            <a:ext cx="1983740" cy="1279525"/>
          </a:xfrm>
          <a:prstGeom prst="rect">
            <a:avLst/>
          </a:prstGeom>
        </p:spPr>
      </p:pic>
      <p:pic>
        <p:nvPicPr>
          <p:cNvPr id="31" name="图片 30"/>
          <p:cNvPicPr>
            <a:picLocks noChangeAspect="1"/>
          </p:cNvPicPr>
          <p:nvPr/>
        </p:nvPicPr>
        <p:blipFill>
          <a:blip r:embed="rId4"/>
          <a:stretch>
            <a:fillRect/>
          </a:stretch>
        </p:blipFill>
        <p:spPr>
          <a:xfrm>
            <a:off x="6083935" y="4991735"/>
            <a:ext cx="1853565" cy="1237615"/>
          </a:xfrm>
          <a:prstGeom prst="rect">
            <a:avLst/>
          </a:prstGeom>
        </p:spPr>
      </p:pic>
      <p:cxnSp>
        <p:nvCxnSpPr>
          <p:cNvPr id="32" name="直接连接符 31"/>
          <p:cNvCxnSpPr/>
          <p:nvPr/>
        </p:nvCxnSpPr>
        <p:spPr>
          <a:xfrm flipH="1">
            <a:off x="2970530" y="1485265"/>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33" name="直接连接符 32"/>
          <p:cNvCxnSpPr/>
          <p:nvPr/>
        </p:nvCxnSpPr>
        <p:spPr>
          <a:xfrm flipH="1">
            <a:off x="-17780" y="328422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34" name="直接连接符 33"/>
          <p:cNvCxnSpPr/>
          <p:nvPr/>
        </p:nvCxnSpPr>
        <p:spPr>
          <a:xfrm flipH="1">
            <a:off x="-17780" y="4842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35" name="文本框 34"/>
          <p:cNvSpPr txBox="1"/>
          <p:nvPr/>
        </p:nvSpPr>
        <p:spPr>
          <a:xfrm>
            <a:off x="8170545" y="2284730"/>
            <a:ext cx="959485" cy="368300"/>
          </a:xfrm>
          <a:prstGeom prst="rect">
            <a:avLst/>
          </a:prstGeom>
          <a:noFill/>
        </p:spPr>
        <p:txBody>
          <a:bodyPr wrap="square" rtlCol="0">
            <a:spAutoFit/>
          </a:bodyPr>
          <a:lstStyle/>
          <a:p>
            <a:r>
              <a:rPr lang="en-US" altLang="zh-CN"/>
              <a:t>60mm</a:t>
            </a:r>
          </a:p>
        </p:txBody>
      </p:sp>
      <p:sp>
        <p:nvSpPr>
          <p:cNvPr id="36" name="文本框 35"/>
          <p:cNvSpPr txBox="1"/>
          <p:nvPr/>
        </p:nvSpPr>
        <p:spPr>
          <a:xfrm>
            <a:off x="8170545" y="3807460"/>
            <a:ext cx="959485" cy="368300"/>
          </a:xfrm>
          <a:prstGeom prst="rect">
            <a:avLst/>
          </a:prstGeom>
          <a:noFill/>
        </p:spPr>
        <p:txBody>
          <a:bodyPr wrap="square" rtlCol="0">
            <a:spAutoFit/>
          </a:bodyPr>
          <a:lstStyle/>
          <a:p>
            <a:r>
              <a:rPr lang="en-US" altLang="zh-CN"/>
              <a:t>80mm</a:t>
            </a:r>
          </a:p>
        </p:txBody>
      </p:sp>
      <p:sp>
        <p:nvSpPr>
          <p:cNvPr id="37" name="文本框 36"/>
          <p:cNvSpPr txBox="1"/>
          <p:nvPr/>
        </p:nvSpPr>
        <p:spPr>
          <a:xfrm>
            <a:off x="8093710" y="5387340"/>
            <a:ext cx="1050290" cy="368300"/>
          </a:xfrm>
          <a:prstGeom prst="rect">
            <a:avLst/>
          </a:prstGeom>
          <a:noFill/>
        </p:spPr>
        <p:txBody>
          <a:bodyPr wrap="square" rtlCol="0">
            <a:spAutoFit/>
          </a:bodyPr>
          <a:lstStyle/>
          <a:p>
            <a:r>
              <a:rPr lang="en-US" altLang="zh-CN" dirty="0"/>
              <a:t>100mm</a:t>
            </a:r>
          </a:p>
        </p:txBody>
      </p:sp>
      <p:sp>
        <p:nvSpPr>
          <p:cNvPr id="38" name="文本框 37"/>
          <p:cNvSpPr txBox="1"/>
          <p:nvPr/>
        </p:nvSpPr>
        <p:spPr>
          <a:xfrm>
            <a:off x="353060" y="6045200"/>
            <a:ext cx="959485" cy="368300"/>
          </a:xfrm>
          <a:prstGeom prst="rect">
            <a:avLst/>
          </a:prstGeom>
          <a:noFill/>
        </p:spPr>
        <p:txBody>
          <a:bodyPr wrap="square" rtlCol="0">
            <a:spAutoFit/>
          </a:bodyPr>
          <a:lstStyle/>
          <a:p>
            <a:endParaRPr lang="en-US" altLang="zh-CN"/>
          </a:p>
        </p:txBody>
      </p:sp>
      <p:sp>
        <p:nvSpPr>
          <p:cNvPr id="39" name="文本框 38"/>
          <p:cNvSpPr txBox="1"/>
          <p:nvPr/>
        </p:nvSpPr>
        <p:spPr>
          <a:xfrm>
            <a:off x="1149350" y="1485265"/>
            <a:ext cx="959485" cy="368300"/>
          </a:xfrm>
          <a:prstGeom prst="rect">
            <a:avLst/>
          </a:prstGeom>
          <a:noFill/>
        </p:spPr>
        <p:txBody>
          <a:bodyPr wrap="square" rtlCol="0">
            <a:spAutoFit/>
          </a:bodyPr>
          <a:lstStyle/>
          <a:p>
            <a:r>
              <a:rPr lang="en-US" altLang="zh-CN" b="1" dirty="0">
                <a:solidFill>
                  <a:schemeClr val="tx2"/>
                </a:solidFill>
              </a:rPr>
              <a:t>0 ply</a:t>
            </a:r>
          </a:p>
        </p:txBody>
      </p:sp>
      <p:sp>
        <p:nvSpPr>
          <p:cNvPr id="40" name="文本框 39"/>
          <p:cNvSpPr txBox="1"/>
          <p:nvPr/>
        </p:nvSpPr>
        <p:spPr>
          <a:xfrm>
            <a:off x="4092575" y="1491615"/>
            <a:ext cx="959485" cy="368300"/>
          </a:xfrm>
          <a:prstGeom prst="rect">
            <a:avLst/>
          </a:prstGeom>
          <a:noFill/>
        </p:spPr>
        <p:txBody>
          <a:bodyPr wrap="square" rtlCol="0">
            <a:spAutoFit/>
          </a:bodyPr>
          <a:lstStyle/>
          <a:p>
            <a:r>
              <a:rPr lang="en-US" altLang="zh-CN" b="1" dirty="0">
                <a:solidFill>
                  <a:schemeClr val="tx2"/>
                </a:solidFill>
              </a:rPr>
              <a:t>90 ply</a:t>
            </a:r>
          </a:p>
        </p:txBody>
      </p:sp>
      <p:sp>
        <p:nvSpPr>
          <p:cNvPr id="41" name="文本框 40"/>
          <p:cNvSpPr txBox="1"/>
          <p:nvPr/>
        </p:nvSpPr>
        <p:spPr>
          <a:xfrm>
            <a:off x="61150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2" name="文本框 41"/>
          <p:cNvSpPr txBox="1"/>
          <p:nvPr/>
        </p:nvSpPr>
        <p:spPr>
          <a:xfrm>
            <a:off x="3377565" y="6229350"/>
            <a:ext cx="849630" cy="368300"/>
          </a:xfrm>
          <a:prstGeom prst="rect">
            <a:avLst/>
          </a:prstGeom>
          <a:noFill/>
        </p:spPr>
        <p:txBody>
          <a:bodyPr wrap="square" rtlCol="0">
            <a:spAutoFit/>
          </a:bodyPr>
          <a:lstStyle/>
          <a:p>
            <a:r>
              <a:rPr lang="en-US" altLang="zh-CN">
                <a:solidFill>
                  <a:schemeClr val="tx2"/>
                </a:solidFill>
              </a:rPr>
              <a:t>fiber</a:t>
            </a:r>
          </a:p>
        </p:txBody>
      </p:sp>
      <p:sp>
        <p:nvSpPr>
          <p:cNvPr id="43" name="文本框 42"/>
          <p:cNvSpPr txBox="1"/>
          <p:nvPr/>
        </p:nvSpPr>
        <p:spPr>
          <a:xfrm>
            <a:off x="1771650" y="6229350"/>
            <a:ext cx="900366" cy="368300"/>
          </a:xfrm>
          <a:prstGeom prst="rect">
            <a:avLst/>
          </a:prstGeom>
          <a:noFill/>
        </p:spPr>
        <p:txBody>
          <a:bodyPr wrap="square" rtlCol="0">
            <a:spAutoFit/>
          </a:bodyPr>
          <a:lstStyle/>
          <a:p>
            <a:r>
              <a:rPr lang="en-US" altLang="zh-CN" dirty="0">
                <a:solidFill>
                  <a:schemeClr val="tx2"/>
                </a:solidFill>
              </a:rPr>
              <a:t>matrix</a:t>
            </a:r>
          </a:p>
        </p:txBody>
      </p:sp>
      <p:sp>
        <p:nvSpPr>
          <p:cNvPr id="44" name="文本框 43"/>
          <p:cNvSpPr txBox="1"/>
          <p:nvPr/>
        </p:nvSpPr>
        <p:spPr>
          <a:xfrm>
            <a:off x="4755514" y="6229350"/>
            <a:ext cx="955675" cy="368300"/>
          </a:xfrm>
          <a:prstGeom prst="rect">
            <a:avLst/>
          </a:prstGeom>
          <a:noFill/>
        </p:spPr>
        <p:txBody>
          <a:bodyPr wrap="square" rtlCol="0">
            <a:spAutoFit/>
          </a:bodyPr>
          <a:lstStyle/>
          <a:p>
            <a:r>
              <a:rPr lang="en-US" altLang="zh-CN" dirty="0">
                <a:solidFill>
                  <a:schemeClr val="tx2"/>
                </a:solidFill>
              </a:rPr>
              <a:t>matrix</a:t>
            </a:r>
          </a:p>
        </p:txBody>
      </p: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47" y="1909280"/>
            <a:ext cx="1383748" cy="1231688"/>
          </a:xfrm>
          <a:prstGeom prst="rect">
            <a:avLst/>
          </a:prstGeom>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9763" y="1914095"/>
            <a:ext cx="1402498" cy="1247525"/>
          </a:xfrm>
          <a:prstGeom prst="rect">
            <a:avLst/>
          </a:prstGeom>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846" y="3454965"/>
            <a:ext cx="1383831" cy="1228796"/>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8299" y="3443977"/>
            <a:ext cx="1393668" cy="1239784"/>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7787" y="3430012"/>
            <a:ext cx="1397786" cy="1235724"/>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6815" y="4975011"/>
            <a:ext cx="1385146" cy="1228541"/>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952" y="4977763"/>
            <a:ext cx="1371910" cy="1225789"/>
          </a:xfrm>
          <a:prstGeom prst="rect">
            <a:avLst/>
          </a:prstGeom>
        </p:spPr>
      </p:pic>
      <p:pic>
        <p:nvPicPr>
          <p:cNvPr id="56"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2835" y="4975011"/>
            <a:ext cx="1393566" cy="1238119"/>
          </a:xfrm>
          <a:prstGeom prst="rect">
            <a:avLst/>
          </a:prstGeom>
        </p:spPr>
      </p:pic>
      <p:sp>
        <p:nvSpPr>
          <p:cNvPr id="57" name="文本框 56"/>
          <p:cNvSpPr txBox="1"/>
          <p:nvPr/>
        </p:nvSpPr>
        <p:spPr>
          <a:xfrm>
            <a:off x="95886" y="1151890"/>
            <a:ext cx="1365250" cy="398780"/>
          </a:xfrm>
          <a:prstGeom prst="rect">
            <a:avLst/>
          </a:prstGeom>
          <a:noFill/>
        </p:spPr>
        <p:txBody>
          <a:bodyPr wrap="square" rtlCol="0">
            <a:spAutoFit/>
          </a:bodyPr>
          <a:lstStyle/>
          <a:p>
            <a:r>
              <a:rPr lang="zh-CN" altLang="en-US" sz="2000" b="1" dirty="0" smtClean="0"/>
              <a:t>损伤演化</a:t>
            </a:r>
            <a:r>
              <a:rPr lang="zh-CN" altLang="en-US" b="1" dirty="0" smtClean="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58" name="文本框 57"/>
          <p:cNvSpPr txBox="1"/>
          <p:nvPr/>
        </p:nvSpPr>
        <p:spPr>
          <a:xfrm>
            <a:off x="1511595" y="1144132"/>
            <a:ext cx="1189355"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altLang="zh-CN" sz="2200" kern="100" dirty="0" smtClean="0">
                <a:latin typeface="Times New Roman" panose="02020603050405020304" pitchFamily="18" charset="0"/>
                <a:cs typeface="Times New Roman" panose="02020603050405020304" pitchFamily="18" charset="0"/>
              </a:rPr>
              <a:t>0</a:t>
            </a:r>
            <a:r>
              <a:rPr lang="en-US" sz="2200" kern="100" dirty="0">
                <a:effectLst/>
                <a:latin typeface="Times New Roman" panose="02020603050405020304" pitchFamily="18" charset="0"/>
                <a:cs typeface="Times New Roman" panose="02020603050405020304" pitchFamily="18" charset="0"/>
                <a:sym typeface="+mn-ea"/>
              </a:rPr>
              <a:t>/90]</a:t>
            </a:r>
            <a:r>
              <a:rPr lang="en-US" sz="2200" kern="100" baseline="-25000" dirty="0">
                <a:effectLst/>
                <a:latin typeface="Times New Roman" panose="02020603050405020304" pitchFamily="18" charset="0"/>
                <a:cs typeface="Times New Roman" panose="02020603050405020304" pitchFamily="18" charset="0"/>
                <a:sym typeface="+mn-ea"/>
              </a:rPr>
              <a:t>5  </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59" name="矩形 58"/>
          <p:cNvSpPr/>
          <p:nvPr/>
        </p:nvSpPr>
        <p:spPr>
          <a:xfrm>
            <a:off x="1864408" y="6549735"/>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60" name="矩形 59"/>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22</a:t>
            </a:fld>
            <a:endParaRPr lang="en-US" altLang="zh-CN"/>
          </a:p>
        </p:txBody>
      </p:sp>
      <p:pic>
        <p:nvPicPr>
          <p:cNvPr id="61" name="图片 60" descr="C:\Users\dell\Desktop\UMAThashinlinear4\abaqus_result\材料参数3-Yt=54\60_I_hashin\0-90\lin-without SNL\Xt1441-Yt54-S95-G5&amp;60-Dens1-Depth1.5\0ply_m-failure3.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1945" y="1896155"/>
            <a:ext cx="1388745" cy="1233805"/>
          </a:xfrm>
          <a:prstGeom prst="rect">
            <a:avLst/>
          </a:prstGeom>
          <a:noFill/>
          <a:ln>
            <a:noFill/>
          </a:ln>
        </p:spPr>
      </p:pic>
      <p:pic>
        <p:nvPicPr>
          <p:cNvPr id="65" name="图片 64" descr="C:\Users\dell\Desktop\UMAThashinlinear4\abaqus_result\材料参数3-Yt=54\60_I_hashin\0-90\exp-without SNL\Xt1441-Yt54-S95-G5&amp;60-Dens1-Depth1.5\90ply-m_failure6.pn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131" y="1873612"/>
            <a:ext cx="1443990" cy="1278890"/>
          </a:xfrm>
          <a:prstGeom prst="rect">
            <a:avLst/>
          </a:prstGeom>
          <a:noFill/>
          <a:ln>
            <a:noFill/>
          </a:ln>
        </p:spPr>
      </p:pic>
      <p:pic>
        <p:nvPicPr>
          <p:cNvPr id="66" name="图片 65" descr="C:\Users\dell\Desktop\UMAThashinlinear4\abaqus_result\材料参数3-Yt=54\80_I_hashin\0-90\exp-without SNL\Xt1441-Yt54-S95-G5&amp;60-Dens1-Depth1.5\90ply-m_failure5.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22290" y="3406781"/>
            <a:ext cx="1486384" cy="1289044"/>
          </a:xfrm>
          <a:prstGeom prst="rect">
            <a:avLst/>
          </a:prstGeom>
          <a:noFill/>
          <a:ln>
            <a:noFill/>
          </a:ln>
        </p:spPr>
      </p:pic>
      <p:pic>
        <p:nvPicPr>
          <p:cNvPr id="67" name="图片 66" descr="C:\Users\dell\Desktop\UMAThashinlinear4\abaqus_result\材料参数3-Yt=54\100_I_hashin\0-90\exp-without SNL\Xt1441-Yt54-S95-G5&amp;60-Dens1-Depth1.5\90ply_m-failure5.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494" y="4960050"/>
            <a:ext cx="1423640" cy="1263630"/>
          </a:xfrm>
          <a:prstGeom prst="rect">
            <a:avLst/>
          </a:prstGeom>
          <a:noFill/>
          <a:ln>
            <a:noFill/>
          </a:ln>
        </p:spPr>
      </p:pic>
    </p:spTree>
    <p:extLst>
      <p:ext uri="{BB962C8B-B14F-4D97-AF65-F5344CB8AC3E}">
        <p14:creationId xmlns:p14="http://schemas.microsoft.com/office/powerpoint/2010/main" val="218066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4.2 </a:t>
            </a:r>
            <a:r>
              <a:rPr lang="zh-CN" altLang="en-US" sz="2600" dirty="0" smtClean="0">
                <a:latin typeface="Arial" panose="020B0604020202020204" pitchFamily="34" charset="0"/>
                <a:ea typeface="黑体" pitchFamily="2" charset="-122"/>
                <a:cs typeface="Arial" panose="020B0604020202020204" pitchFamily="34" charset="0"/>
              </a:rPr>
              <a:t>大开孔层合板的损伤演化模拟（</a:t>
            </a:r>
            <a:r>
              <a:rPr lang="en-US" altLang="zh-CN" sz="2600" dirty="0" smtClean="0">
                <a:latin typeface="Arial" panose="020B0604020202020204" pitchFamily="34" charset="0"/>
                <a:ea typeface="黑体" pitchFamily="2" charset="-122"/>
                <a:cs typeface="Arial" panose="020B0604020202020204" pitchFamily="34" charset="0"/>
              </a:rPr>
              <a:t>iv</a:t>
            </a:r>
            <a:r>
              <a:rPr lang="zh-CN" altLang="en-US" sz="2600" dirty="0" smtClean="0">
                <a:latin typeface="Arial" panose="020B0604020202020204" pitchFamily="34" charset="0"/>
                <a:ea typeface="黑体" pitchFamily="2" charset="-122"/>
                <a:cs typeface="Arial" panose="020B0604020202020204" pitchFamily="34" charset="0"/>
              </a:rPr>
              <a:t>）</a:t>
            </a:r>
            <a:r>
              <a:rPr lang="en-US" altLang="zh-CN" sz="2600" dirty="0" smtClean="0">
                <a:latin typeface="Arial" panose="020B0604020202020204" pitchFamily="34" charset="0"/>
                <a:ea typeface="黑体" pitchFamily="2" charset="-122"/>
                <a:cs typeface="Arial" panose="020B0604020202020204" pitchFamily="34" charset="0"/>
              </a:rPr>
              <a:t> </a:t>
            </a:r>
            <a:r>
              <a:rPr lang="zh-CN" altLang="en-US" sz="2600" dirty="0" smtClean="0">
                <a:latin typeface="Arial" panose="020B0604020202020204" pitchFamily="34" charset="0"/>
                <a:ea typeface="黑体" pitchFamily="2" charset="-122"/>
                <a:cs typeface="Arial" panose="020B0604020202020204" pitchFamily="34" charset="0"/>
              </a:rPr>
              <a:t>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cxnSp>
        <p:nvCxnSpPr>
          <p:cNvPr id="3" name="直接连接符 2"/>
          <p:cNvCxnSpPr/>
          <p:nvPr/>
        </p:nvCxnSpPr>
        <p:spPr>
          <a:xfrm flipH="1">
            <a:off x="2912641" y="1216397"/>
            <a:ext cx="3175" cy="5385435"/>
          </a:xfrm>
          <a:prstGeom prst="line">
            <a:avLst/>
          </a:prstGeom>
          <a:solidFill>
            <a:schemeClr val="accent1"/>
          </a:solidFill>
          <a:ln w="41275" cap="flat" cmpd="sng" algn="ctr">
            <a:solidFill>
              <a:schemeClr val="tx2"/>
            </a:solidFill>
            <a:prstDash val="sysDash"/>
            <a:round/>
            <a:headEnd type="none" w="med" len="med"/>
            <a:tailEnd type="none" w="med" len="med"/>
          </a:ln>
        </p:spPr>
      </p:cxnSp>
      <p:cxnSp>
        <p:nvCxnSpPr>
          <p:cNvPr id="4" name="直接连接符 3"/>
          <p:cNvCxnSpPr/>
          <p:nvPr/>
        </p:nvCxnSpPr>
        <p:spPr>
          <a:xfrm flipH="1">
            <a:off x="-62689" y="3201715"/>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cxnSp>
        <p:nvCxnSpPr>
          <p:cNvPr id="5" name="直接连接符 4"/>
          <p:cNvCxnSpPr/>
          <p:nvPr/>
        </p:nvCxnSpPr>
        <p:spPr>
          <a:xfrm flipH="1">
            <a:off x="-12718" y="4897510"/>
            <a:ext cx="9270365" cy="2540"/>
          </a:xfrm>
          <a:prstGeom prst="line">
            <a:avLst/>
          </a:prstGeom>
          <a:solidFill>
            <a:schemeClr val="accent1"/>
          </a:solidFill>
          <a:ln w="41275" cap="flat" cmpd="sng" algn="ctr">
            <a:solidFill>
              <a:schemeClr val="tx1"/>
            </a:solidFill>
            <a:prstDash val="sysDash"/>
            <a:round/>
            <a:headEnd type="none" w="med" len="med"/>
            <a:tailEnd type="none" w="med" len="med"/>
          </a:ln>
        </p:spPr>
      </p:cxnSp>
      <p:sp>
        <p:nvSpPr>
          <p:cNvPr id="6" name="文本框 5"/>
          <p:cNvSpPr txBox="1"/>
          <p:nvPr/>
        </p:nvSpPr>
        <p:spPr>
          <a:xfrm>
            <a:off x="8170544" y="2348712"/>
            <a:ext cx="959485" cy="368300"/>
          </a:xfrm>
          <a:prstGeom prst="rect">
            <a:avLst/>
          </a:prstGeom>
          <a:noFill/>
        </p:spPr>
        <p:txBody>
          <a:bodyPr wrap="square" rtlCol="0">
            <a:spAutoFit/>
          </a:bodyPr>
          <a:lstStyle/>
          <a:p>
            <a:r>
              <a:rPr lang="en-US" altLang="zh-CN" dirty="0"/>
              <a:t>60mm</a:t>
            </a:r>
          </a:p>
        </p:txBody>
      </p:sp>
      <p:sp>
        <p:nvSpPr>
          <p:cNvPr id="7" name="文本框 6"/>
          <p:cNvSpPr txBox="1"/>
          <p:nvPr/>
        </p:nvSpPr>
        <p:spPr>
          <a:xfrm>
            <a:off x="8170544" y="3781648"/>
            <a:ext cx="959485" cy="368300"/>
          </a:xfrm>
          <a:prstGeom prst="rect">
            <a:avLst/>
          </a:prstGeom>
          <a:noFill/>
        </p:spPr>
        <p:txBody>
          <a:bodyPr wrap="square" rtlCol="0">
            <a:spAutoFit/>
          </a:bodyPr>
          <a:lstStyle/>
          <a:p>
            <a:r>
              <a:rPr lang="en-US" altLang="zh-CN" dirty="0"/>
              <a:t>80mm</a:t>
            </a:r>
          </a:p>
        </p:txBody>
      </p:sp>
      <p:sp>
        <p:nvSpPr>
          <p:cNvPr id="8" name="文本框 7"/>
          <p:cNvSpPr txBox="1"/>
          <p:nvPr/>
        </p:nvSpPr>
        <p:spPr>
          <a:xfrm>
            <a:off x="8170545" y="5475442"/>
            <a:ext cx="1115002" cy="368300"/>
          </a:xfrm>
          <a:prstGeom prst="rect">
            <a:avLst/>
          </a:prstGeom>
          <a:noFill/>
        </p:spPr>
        <p:txBody>
          <a:bodyPr wrap="square" rtlCol="0">
            <a:spAutoFit/>
          </a:bodyPr>
          <a:lstStyle/>
          <a:p>
            <a:r>
              <a:rPr lang="en-US" altLang="zh-CN" dirty="0"/>
              <a:t>100mm</a:t>
            </a:r>
          </a:p>
        </p:txBody>
      </p:sp>
      <p:pic>
        <p:nvPicPr>
          <p:cNvPr id="11" name="图片 10"/>
          <p:cNvPicPr>
            <a:picLocks noChangeAspect="1"/>
          </p:cNvPicPr>
          <p:nvPr/>
        </p:nvPicPr>
        <p:blipFill>
          <a:blip r:embed="rId2"/>
          <a:stretch>
            <a:fillRect/>
          </a:stretch>
        </p:blipFill>
        <p:spPr>
          <a:xfrm>
            <a:off x="5924204" y="1684302"/>
            <a:ext cx="2143760" cy="1441450"/>
          </a:xfrm>
          <a:prstGeom prst="rect">
            <a:avLst/>
          </a:prstGeom>
        </p:spPr>
      </p:pic>
      <p:pic>
        <p:nvPicPr>
          <p:cNvPr id="12" name="图片 11"/>
          <p:cNvPicPr>
            <a:picLocks noChangeAspect="1"/>
          </p:cNvPicPr>
          <p:nvPr/>
        </p:nvPicPr>
        <p:blipFill>
          <a:blip r:embed="rId3"/>
          <a:stretch>
            <a:fillRect/>
          </a:stretch>
        </p:blipFill>
        <p:spPr>
          <a:xfrm>
            <a:off x="5891146" y="5037509"/>
            <a:ext cx="2074124" cy="1387852"/>
          </a:xfrm>
          <a:prstGeom prst="rect">
            <a:avLst/>
          </a:prstGeom>
        </p:spPr>
      </p:pic>
      <p:pic>
        <p:nvPicPr>
          <p:cNvPr id="13" name="图片 12"/>
          <p:cNvPicPr>
            <a:picLocks noChangeAspect="1"/>
          </p:cNvPicPr>
          <p:nvPr/>
        </p:nvPicPr>
        <p:blipFill>
          <a:blip r:embed="rId4"/>
          <a:stretch>
            <a:fillRect/>
          </a:stretch>
        </p:blipFill>
        <p:spPr>
          <a:xfrm rot="10800000" flipH="1">
            <a:off x="6075782" y="3280218"/>
            <a:ext cx="1840604" cy="1539697"/>
          </a:xfrm>
          <a:prstGeom prst="rect">
            <a:avLst/>
          </a:prstGeom>
        </p:spPr>
      </p:pic>
      <p:sp>
        <p:nvSpPr>
          <p:cNvPr id="21" name="文本框 20"/>
          <p:cNvSpPr txBox="1"/>
          <p:nvPr/>
        </p:nvSpPr>
        <p:spPr>
          <a:xfrm>
            <a:off x="1329385" y="1177452"/>
            <a:ext cx="1082376" cy="430887"/>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200" kern="100" dirty="0">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sym typeface="+mn-ea"/>
              </a:rPr>
              <a:t>±</a:t>
            </a:r>
            <a:r>
              <a:rPr lang="en-US" sz="2200" kern="100" dirty="0" smtClean="0">
                <a:effectLst/>
                <a:latin typeface="Times New Roman" panose="02020603050405020304" pitchFamily="18" charset="0"/>
                <a:cs typeface="Times New Roman" panose="02020603050405020304" pitchFamily="18" charset="0"/>
                <a:sym typeface="+mn-ea"/>
              </a:rPr>
              <a:t>45]</a:t>
            </a:r>
            <a:r>
              <a:rPr lang="en-US" sz="2200" kern="100" baseline="-25000" dirty="0" smtClean="0">
                <a:effectLst/>
                <a:latin typeface="Times New Roman" panose="02020603050405020304" pitchFamily="18" charset="0"/>
                <a:cs typeface="Times New Roman" panose="02020603050405020304" pitchFamily="18" charset="0"/>
                <a:sym typeface="+mn-ea"/>
              </a:rPr>
              <a:t>5</a:t>
            </a:r>
            <a:r>
              <a:rPr lang="en-US" altLang="zh-CN" sz="2200" kern="100" baseline="-25000" dirty="0" smtClean="0">
                <a:latin typeface="Times New Roman" panose="02020603050405020304" pitchFamily="18" charset="0"/>
                <a:cs typeface="Times New Roman" panose="02020603050405020304" pitchFamily="18" charset="0"/>
              </a:rPr>
              <a:t>  </a:t>
            </a:r>
            <a:endParaRPr lang="zh-CN" altLang="zh-CN" sz="2200" kern="1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5886" y="1151890"/>
            <a:ext cx="2244384" cy="398780"/>
          </a:xfrm>
          <a:prstGeom prst="rect">
            <a:avLst/>
          </a:prstGeom>
          <a:noFill/>
        </p:spPr>
        <p:txBody>
          <a:bodyPr wrap="square" rtlCol="0">
            <a:spAutoFit/>
          </a:bodyPr>
          <a:lstStyle/>
          <a:p>
            <a:r>
              <a:rPr lang="zh-CN" altLang="en-US" sz="2000" b="1" dirty="0" smtClean="0"/>
              <a:t>损伤演化</a:t>
            </a:r>
            <a:r>
              <a:rPr lang="zh-CN" altLang="en-US" b="1" dirty="0"/>
              <a:t>：</a:t>
            </a:r>
            <a:endParaRPr lang="en-US" altLang="zh-CN" sz="2000" b="1" dirty="0" smtClean="0">
              <a:latin typeface="Times New Roman" panose="02020603050405020304" pitchFamily="18" charset="0"/>
              <a:cs typeface="Times New Roman" panose="02020603050405020304" pitchFamily="18" charset="0"/>
              <a:sym typeface="+mn-ea"/>
            </a:endParaRPr>
          </a:p>
        </p:txBody>
      </p:sp>
      <p:sp>
        <p:nvSpPr>
          <p:cNvPr id="24" name="矩形 23"/>
          <p:cNvSpPr/>
          <p:nvPr/>
        </p:nvSpPr>
        <p:spPr>
          <a:xfrm>
            <a:off x="323358" y="6494628"/>
            <a:ext cx="2352040" cy="337185"/>
          </a:xfrm>
          <a:prstGeom prst="rect">
            <a:avLst/>
          </a:prstGeom>
          <a:solidFill>
            <a:schemeClr val="accent1">
              <a:lumMod val="60000"/>
              <a:lumOff val="40000"/>
            </a:schemeClr>
          </a:solidFill>
          <a:ln>
            <a:noFill/>
          </a:ln>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Linear degenaration </a:t>
            </a:r>
            <a:endParaRPr lang="zh-CN" altLang="en-US" sz="1600" dirty="0">
              <a:solidFill>
                <a:srgbClr val="000000"/>
              </a:solidFill>
            </a:endParaRPr>
          </a:p>
        </p:txBody>
      </p:sp>
      <p:sp>
        <p:nvSpPr>
          <p:cNvPr id="25" name="矩形 24"/>
          <p:cNvSpPr/>
          <p:nvPr/>
        </p:nvSpPr>
        <p:spPr>
          <a:xfrm>
            <a:off x="3327560" y="6495736"/>
            <a:ext cx="2303780" cy="337185"/>
          </a:xfrm>
          <a:prstGeom prst="rect">
            <a:avLst/>
          </a:prstGeom>
          <a:solidFill>
            <a:schemeClr val="accent1">
              <a:lumMod val="60000"/>
              <a:lumOff val="40000"/>
            </a:schemeClr>
          </a:solidFill>
        </p:spPr>
        <p:txBody>
          <a:bodyPr wrap="square">
            <a:spAutoFit/>
          </a:bodyPr>
          <a:lstStyle/>
          <a:p>
            <a:pPr algn="ctr" eaLnBrk="0" fontAlgn="base" hangingPunct="0">
              <a:spcBef>
                <a:spcPct val="0"/>
              </a:spcBef>
              <a:spcAft>
                <a:spcPct val="0"/>
              </a:spcAft>
            </a:pPr>
            <a:r>
              <a:rPr lang="en-US" altLang="zh-CN" sz="1600" dirty="0" smtClean="0">
                <a:solidFill>
                  <a:srgbClr val="000000"/>
                </a:solidFill>
                <a:latin typeface="Times New Roman" panose="02020603050405020304" pitchFamily="18" charset="0"/>
                <a:cs typeface="Times New Roman" panose="02020603050405020304" pitchFamily="18" charset="0"/>
                <a:sym typeface="+mn-ea"/>
              </a:rPr>
              <a:t>Exponential degenaration</a:t>
            </a:r>
            <a:endParaRPr lang="zh-CN" altLang="en-US" sz="1600" dirty="0">
              <a:solidFill>
                <a:srgbClr val="000000"/>
              </a:solidFill>
            </a:endParaRPr>
          </a:p>
        </p:txBody>
      </p:sp>
      <p:sp>
        <p:nvSpPr>
          <p:cNvPr id="26" name="矩形 25"/>
          <p:cNvSpPr/>
          <p:nvPr/>
        </p:nvSpPr>
        <p:spPr>
          <a:xfrm>
            <a:off x="4572494" y="1247301"/>
            <a:ext cx="4031953"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a:solidFill>
                  <a:srgbClr val="FF0000"/>
                </a:solidFill>
                <a:latin typeface="Times New Roman" panose="02020603050405020304" pitchFamily="18" charset="0"/>
                <a:ea typeface="宋体" panose="02010600030101010101" pitchFamily="2" charset="-122"/>
              </a:rPr>
              <a:t>失效的演化过程与开口直径的尺寸无关</a:t>
            </a:r>
            <a:endParaRPr lang="en-US" altLang="zh-CN" sz="1600" b="1" kern="100" dirty="0" smtClean="0">
              <a:solidFill>
                <a:srgbClr val="FF0000"/>
              </a:solidFill>
              <a:latin typeface="Times New Roman" panose="02020603050405020304" pitchFamily="18" charset="0"/>
              <a:ea typeface="宋体" panose="02010600030101010101" pitchFamily="2" charset="-122"/>
            </a:endParaRPr>
          </a:p>
        </p:txBody>
      </p:sp>
      <p:sp>
        <p:nvSpPr>
          <p:cNvPr id="27" name="灯片编号占位符 26"/>
          <p:cNvSpPr>
            <a:spLocks noGrp="1"/>
          </p:cNvSpPr>
          <p:nvPr>
            <p:ph type="sldNum" sz="quarter" idx="12"/>
          </p:nvPr>
        </p:nvSpPr>
        <p:spPr/>
        <p:txBody>
          <a:bodyPr/>
          <a:lstStyle/>
          <a:p>
            <a:pPr>
              <a:defRPr/>
            </a:pPr>
            <a:fld id="{06C88229-2361-4A3F-BA53-4D47DBEF09B6}" type="slidenum">
              <a:rPr lang="en-US" altLang="zh-CN" smtClean="0"/>
              <a:pPr>
                <a:defRPr/>
              </a:pPr>
              <a:t>23</a:t>
            </a:fld>
            <a:endParaRPr lang="en-US" altLang="zh-CN"/>
          </a:p>
        </p:txBody>
      </p:sp>
      <p:pic>
        <p:nvPicPr>
          <p:cNvPr id="28" name="图片 27" descr="C:\Users\dell\Desktop\UMAThashinlinear4\abaqus_result\材料参数3-Yt=54\60_I_hashin\+-45\lin-without SNL\Xt1441-Yt54-S95-G5&amp;60-Dens1-Depth1.5\m_failure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5" y="1643606"/>
            <a:ext cx="1738729" cy="1465543"/>
          </a:xfrm>
          <a:prstGeom prst="rect">
            <a:avLst/>
          </a:prstGeom>
          <a:noFill/>
          <a:ln>
            <a:noFill/>
          </a:ln>
        </p:spPr>
      </p:pic>
      <p:pic>
        <p:nvPicPr>
          <p:cNvPr id="29" name="图片 28" descr="C:\Users\dell\Desktop\UMAThashinlinear4\abaqus_result\材料参数3-Yt=54\60_I_hashin\+-45\exp-without SNL\Xt1441-Yt54-S95-G5&amp;60-Dens1-Depth1.5\m_failure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0450" y="1639786"/>
            <a:ext cx="1700933" cy="1512936"/>
          </a:xfrm>
          <a:prstGeom prst="rect">
            <a:avLst/>
          </a:prstGeom>
          <a:noFill/>
          <a:ln>
            <a:noFill/>
          </a:ln>
        </p:spPr>
      </p:pic>
      <p:pic>
        <p:nvPicPr>
          <p:cNvPr id="30" name="图片 29" descr="C:\Users\dell\Desktop\UMAThashinlinear4\abaqus_result\材料参数3-Yt=54\80_I_hashin\+-45\lin-without SNL\Xt1441-Yt54-S95-G5&amp;60-Dens1-Depth1.5\m_failure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777" y="3343699"/>
            <a:ext cx="1717247" cy="1461245"/>
          </a:xfrm>
          <a:prstGeom prst="rect">
            <a:avLst/>
          </a:prstGeom>
          <a:noFill/>
          <a:ln>
            <a:noFill/>
          </a:ln>
        </p:spPr>
      </p:pic>
      <p:pic>
        <p:nvPicPr>
          <p:cNvPr id="32" name="图片 31" descr="C:\Users\dell\Desktop\UMAThashinlinear4\abaqus_result\材料参数3-Yt=54\80_I_hashin\+-45\exp-without SNL\Xt1441-Yt54-S95-G5&amp;60-Dens1-Depth1.5\m_failure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8802" y="3285148"/>
            <a:ext cx="1743789" cy="1512483"/>
          </a:xfrm>
          <a:prstGeom prst="rect">
            <a:avLst/>
          </a:prstGeom>
          <a:noFill/>
          <a:ln>
            <a:noFill/>
          </a:ln>
        </p:spPr>
      </p:pic>
      <p:pic>
        <p:nvPicPr>
          <p:cNvPr id="33" name="图片 32" descr="C:\Users\dell\Desktop\UMAThashinlinear4\abaqus_result\材料参数3-Yt=54\100_I_hashin\+-45\lin-without SNL\Xt1441-Yt54-S95-G5&amp;60-Dens1-Depth1.5\m_failure4.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966" y="4992616"/>
            <a:ext cx="1736058" cy="1495232"/>
          </a:xfrm>
          <a:prstGeom prst="rect">
            <a:avLst/>
          </a:prstGeom>
          <a:noFill/>
          <a:ln>
            <a:noFill/>
          </a:ln>
        </p:spPr>
      </p:pic>
      <p:pic>
        <p:nvPicPr>
          <p:cNvPr id="34" name="图片 33" descr="C:\Users\dell\Desktop\UMAThashinlinear4\abaqus_result\材料参数3-Yt=54\100_I_hashin\+-45\exp-without SNL\Xt1441-Yt54-S95-G5&amp;60-Dens1-Depth1.5\m_failure4.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1998" y="4990632"/>
            <a:ext cx="1722581" cy="1481606"/>
          </a:xfrm>
          <a:prstGeom prst="rect">
            <a:avLst/>
          </a:prstGeom>
          <a:noFill/>
          <a:ln>
            <a:noFill/>
          </a:ln>
        </p:spPr>
      </p:pic>
    </p:spTree>
    <p:extLst>
      <p:ext uri="{BB962C8B-B14F-4D97-AF65-F5344CB8AC3E}">
        <p14:creationId xmlns:p14="http://schemas.microsoft.com/office/powerpoint/2010/main" val="3016218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31" name="文本框 30"/>
          <p:cNvSpPr txBox="1"/>
          <p:nvPr/>
        </p:nvSpPr>
        <p:spPr>
          <a:xfrm>
            <a:off x="1691680" y="1233767"/>
            <a:ext cx="699803" cy="415498"/>
          </a:xfrm>
          <a:prstGeom prst="rect">
            <a:avLst/>
          </a:prstGeom>
          <a:solidFill>
            <a:schemeClr val="accent1">
              <a:lumMod val="20000"/>
              <a:lumOff val="80000"/>
            </a:schemeClr>
          </a:solidFill>
        </p:spPr>
        <p:txBody>
          <a:bodyPr wrap="square" rtlCol="0" anchor="t">
            <a:spAutoFit/>
          </a:bodyPr>
          <a:lstStyle/>
          <a:p>
            <a:r>
              <a:rPr lang="en-US" altLang="zh-CN" sz="2100" kern="100" dirty="0">
                <a:latin typeface="Times New Roman" panose="02020603050405020304" pitchFamily="18" charset="0"/>
                <a:cs typeface="Times New Roman" panose="02020603050405020304" pitchFamily="18" charset="0"/>
              </a:rPr>
              <a:t>[0</a:t>
            </a:r>
            <a:r>
              <a:rPr lang="en-US" sz="2100" kern="100" dirty="0">
                <a:latin typeface="Times New Roman" panose="02020603050405020304" pitchFamily="18" charset="0"/>
                <a:cs typeface="Times New Roman" panose="02020603050405020304" pitchFamily="18" charset="0"/>
                <a:sym typeface="+mn-ea"/>
              </a:rPr>
              <a:t>]</a:t>
            </a:r>
            <a:r>
              <a:rPr lang="en-US" sz="2100" kern="100" baseline="-25000" dirty="0">
                <a:latin typeface="Times New Roman" panose="02020603050405020304" pitchFamily="18" charset="0"/>
                <a:cs typeface="Times New Roman" panose="02020603050405020304" pitchFamily="18" charset="0"/>
                <a:sym typeface="+mn-ea"/>
              </a:rPr>
              <a:t>10</a:t>
            </a:r>
            <a:endParaRPr lang="zh-CN" altLang="zh-CN" sz="1500" kern="100" dirty="0">
              <a:latin typeface="Times New Roman" panose="02020603050405020304" pitchFamily="18" charset="0"/>
              <a:cs typeface="Times New Roman" panose="02020603050405020304" pitchFamily="18" charset="0"/>
            </a:endParaRPr>
          </a:p>
        </p:txBody>
      </p:sp>
      <p:sp>
        <p:nvSpPr>
          <p:cNvPr id="33" name="矩形 32"/>
          <p:cNvSpPr/>
          <p:nvPr/>
        </p:nvSpPr>
        <p:spPr>
          <a:xfrm>
            <a:off x="1628829"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34" name="矩形 33"/>
          <p:cNvSpPr/>
          <p:nvPr/>
        </p:nvSpPr>
        <p:spPr>
          <a:xfrm>
            <a:off x="6042748" y="3710392"/>
            <a:ext cx="11625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35" name="图片 34" descr="C:\Users\dell\Desktop\UMAThashinlinear4\abaqus_result\0_位移载荷计算结果.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3" y="1770630"/>
            <a:ext cx="3204896" cy="1876879"/>
          </a:xfrm>
          <a:prstGeom prst="rect">
            <a:avLst/>
          </a:prstGeom>
          <a:noFill/>
          <a:ln>
            <a:noFill/>
          </a:ln>
        </p:spPr>
      </p:pic>
      <p:pic>
        <p:nvPicPr>
          <p:cNvPr id="36" name="图片 35" descr="C:\Users\dell\Desktop\UMAThashinlinear4\实验数据\T300_0度板的位移载荷曲线\untitled.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0630"/>
            <a:ext cx="3446621" cy="1871663"/>
          </a:xfrm>
          <a:prstGeom prst="rect">
            <a:avLst/>
          </a:prstGeom>
          <a:noFill/>
          <a:ln>
            <a:noFill/>
          </a:ln>
        </p:spPr>
      </p:pic>
      <p:sp>
        <p:nvSpPr>
          <p:cNvPr id="12" name="文本框 11"/>
          <p:cNvSpPr txBox="1"/>
          <p:nvPr/>
        </p:nvSpPr>
        <p:spPr>
          <a:xfrm>
            <a:off x="107504" y="1214084"/>
            <a:ext cx="1521325" cy="368300"/>
          </a:xfrm>
          <a:prstGeom prst="rect">
            <a:avLst/>
          </a:prstGeom>
          <a:noFill/>
        </p:spPr>
        <p:txBody>
          <a:bodyPr wrap="square" rtlCol="0">
            <a:spAutoFit/>
          </a:bodyPr>
          <a:lstStyle/>
          <a:p>
            <a:r>
              <a:rPr lang="zh-CN" altLang="en-US" b="1" dirty="0" smtClean="0"/>
              <a:t>极限载荷：</a:t>
            </a:r>
            <a:endParaRPr lang="zh-CN" altLang="en-US" b="1" dirty="0"/>
          </a:p>
        </p:txBody>
      </p:sp>
      <p:graphicFrame>
        <p:nvGraphicFramePr>
          <p:cNvPr id="13" name="表格 -1"/>
          <p:cNvGraphicFramePr/>
          <p:nvPr>
            <p:extLst>
              <p:ext uri="{D42A27DB-BD31-4B8C-83A1-F6EECF244321}">
                <p14:modId xmlns:p14="http://schemas.microsoft.com/office/powerpoint/2010/main" val="3912094912"/>
              </p:ext>
            </p:extLst>
          </p:nvPr>
        </p:nvGraphicFramePr>
        <p:xfrm>
          <a:off x="469799" y="4303632"/>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a:t>
                      </a:r>
                      <a:r>
                        <a:rPr lang="en-US" altLang="zh-CN" sz="1400" kern="100" baseline="-25000" dirty="0" smtClean="0">
                          <a:latin typeface="Times New Roman" panose="02020603050405020304" pitchFamily="18" charset="0"/>
                          <a:cs typeface="Times New Roman" panose="02020603050405020304" pitchFamily="18" charset="0"/>
                          <a:sym typeface="+mn-ea"/>
                        </a:rPr>
                        <a:t>10</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87.60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78.23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11.98%</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72.00</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ea typeface="+mn-ea"/>
                          <a:cs typeface="Times New Roman" panose="02020603050405020304" pitchFamily="18" charset="0"/>
                        </a:rPr>
                        <a:t>69.73</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3.26%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52.42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smtClean="0">
                          <a:solidFill>
                            <a:srgbClr val="000000"/>
                          </a:solidFill>
                          <a:latin typeface="Times New Roman" panose="02020603050405020304" pitchFamily="18" charset="0"/>
                          <a:cs typeface="Times New Roman" panose="02020603050405020304" pitchFamily="18" charset="0"/>
                        </a:rPr>
                        <a:t>35.00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49.77%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87.36</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11.67%</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71.05</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1.89%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52.31</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49.46%</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4" name="矩形 1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24</a:t>
            </a:fld>
            <a:endParaRPr lang="en-US" altLang="zh-CN"/>
          </a:p>
        </p:txBody>
      </p:sp>
    </p:spTree>
    <p:extLst>
      <p:ext uri="{BB962C8B-B14F-4D97-AF65-F5344CB8AC3E}">
        <p14:creationId xmlns:p14="http://schemas.microsoft.com/office/powerpoint/2010/main" val="35026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graphicFrame>
        <p:nvGraphicFramePr>
          <p:cNvPr id="12" name="表格 -1"/>
          <p:cNvGraphicFramePr/>
          <p:nvPr>
            <p:extLst>
              <p:ext uri="{D42A27DB-BD31-4B8C-83A1-F6EECF244321}">
                <p14:modId xmlns:p14="http://schemas.microsoft.com/office/powerpoint/2010/main" val="1689353555"/>
              </p:ext>
            </p:extLst>
          </p:nvPr>
        </p:nvGraphicFramePr>
        <p:xfrm>
          <a:off x="491415" y="4174645"/>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[0/90]</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52.67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59.32</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11.2%</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ea typeface="宋体" panose="02010600030101010101" pitchFamily="2" charset="-122"/>
                          <a:cs typeface="Times New Roman" panose="02020603050405020304" pitchFamily="18" charset="0"/>
                        </a:rPr>
                        <a:t>43.83</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47.20</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latin typeface="Times New Roman" panose="02020603050405020304" pitchFamily="18" charset="0"/>
                          <a:cs typeface="Times New Roman" panose="02020603050405020304" pitchFamily="18" charset="0"/>
                        </a:rPr>
                        <a:t> </a:t>
                      </a:r>
                      <a:r>
                        <a:rPr lang="en-US" altLang="zh-CN" sz="1400" b="0" dirty="0" smtClean="0">
                          <a:latin typeface="Times New Roman" panose="02020603050405020304" pitchFamily="18" charset="0"/>
                          <a:cs typeface="Times New Roman" panose="02020603050405020304" pitchFamily="18" charset="0"/>
                        </a:rPr>
                        <a:t>7.1%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34.56</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37.54</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56.72</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4.4%</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48.17</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2.1%</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宋体" panose="02010600030101010101" pitchFamily="2" charset="-122"/>
                          <a:cs typeface="Times New Roman" panose="02020603050405020304" pitchFamily="18" charset="0"/>
                        </a:rPr>
                        <a:t>34.59</a:t>
                      </a:r>
                      <a:endParaRPr lang="zh-CN" altLang="en-US" sz="14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smtClean="0">
                          <a:latin typeface="Times New Roman" panose="02020603050405020304" pitchFamily="18" charset="0"/>
                          <a:ea typeface="Calibri" panose="020F0502020204030204" charset="0"/>
                          <a:cs typeface="Times New Roman" panose="02020603050405020304" pitchFamily="18" charset="0"/>
                        </a:rPr>
                        <a:t>7.9%</a:t>
                      </a:r>
                      <a:endParaRPr lang="zh-CN" altLang="en-US" sz="1400" b="0" dirty="0">
                        <a:latin typeface="Times New Roman" panose="02020603050405020304" pitchFamily="18" charset="0"/>
                        <a:ea typeface="Calibri" panose="020F0502020204030204" charset="0"/>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13" name="文本框 12"/>
          <p:cNvSpPr txBox="1"/>
          <p:nvPr/>
        </p:nvSpPr>
        <p:spPr>
          <a:xfrm>
            <a:off x="1552287" y="1207116"/>
            <a:ext cx="1003489"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altLang="zh-CN" sz="2100" kern="100" dirty="0" smtClean="0">
                <a:latin typeface="Times New Roman" panose="02020603050405020304" pitchFamily="18" charset="0"/>
                <a:cs typeface="Times New Roman" panose="02020603050405020304" pitchFamily="18" charset="0"/>
              </a:rPr>
              <a:t>0</a:t>
            </a:r>
            <a:r>
              <a:rPr lang="en-US" sz="2100" kern="100" dirty="0">
                <a:effectLst/>
                <a:latin typeface="Times New Roman" panose="02020603050405020304" pitchFamily="18" charset="0"/>
                <a:cs typeface="Times New Roman" panose="02020603050405020304" pitchFamily="18" charset="0"/>
                <a:sym typeface="+mn-ea"/>
              </a:rPr>
              <a:t>/90]</a:t>
            </a:r>
            <a:r>
              <a:rPr lang="en-US" sz="2100" kern="100" baseline="-25000" dirty="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8" name="矩形 17"/>
          <p:cNvSpPr/>
          <p:nvPr/>
        </p:nvSpPr>
        <p:spPr>
          <a:xfrm>
            <a:off x="1582671" y="3614733"/>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8783" y="3621706"/>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200" dirty="0"/>
          </a:p>
        </p:txBody>
      </p:sp>
      <p:pic>
        <p:nvPicPr>
          <p:cNvPr id="21" name="图片 20" descr="C:\Users\dell\Desktop\UMAThashinlinear4\实验数据\T300_0-90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23" y="1551127"/>
            <a:ext cx="3568923" cy="2025492"/>
          </a:xfrm>
          <a:prstGeom prst="rect">
            <a:avLst/>
          </a:prstGeom>
          <a:noFill/>
          <a:ln>
            <a:noFill/>
          </a:ln>
        </p:spPr>
      </p:pic>
      <p:pic>
        <p:nvPicPr>
          <p:cNvPr id="22" name="图片 21" descr="C:\Users\dell\Desktop\UMAThashinlinear4\abaqus_result\0_90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61" y="1707317"/>
            <a:ext cx="3680822" cy="1772600"/>
          </a:xfrm>
          <a:prstGeom prst="rect">
            <a:avLst/>
          </a:prstGeom>
          <a:noFill/>
          <a:ln>
            <a:noFill/>
          </a:ln>
        </p:spPr>
      </p:pic>
      <p:sp>
        <p:nvSpPr>
          <p:cNvPr id="23" name="文本框 22"/>
          <p:cNvSpPr txBox="1"/>
          <p:nvPr/>
        </p:nvSpPr>
        <p:spPr>
          <a:xfrm>
            <a:off x="107504" y="1214084"/>
            <a:ext cx="1337155"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25</a:t>
            </a:fld>
            <a:endParaRPr lang="en-US" altLang="zh-CN"/>
          </a:p>
        </p:txBody>
      </p:sp>
    </p:spTree>
    <p:extLst>
      <p:ext uri="{BB962C8B-B14F-4D97-AF65-F5344CB8AC3E}">
        <p14:creationId xmlns:p14="http://schemas.microsoft.com/office/powerpoint/2010/main" val="16140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357188" y="548680"/>
            <a:ext cx="644706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4.3 </a:t>
            </a:r>
            <a:r>
              <a:rPr lang="zh-CN" altLang="en-US" sz="2600" dirty="0" smtClean="0">
                <a:latin typeface="Arial" panose="020B0604020202020204" pitchFamily="34" charset="0"/>
                <a:ea typeface="黑体" pitchFamily="2" charset="-122"/>
                <a:cs typeface="Arial" panose="020B0604020202020204" pitchFamily="34" charset="0"/>
              </a:rPr>
              <a:t>大开孔层合</a:t>
            </a:r>
            <a:r>
              <a:rPr lang="zh-CN" altLang="en-US" sz="2600" dirty="0">
                <a:latin typeface="Arial" panose="020B0604020202020204" pitchFamily="34" charset="0"/>
                <a:ea typeface="黑体" pitchFamily="2" charset="-122"/>
                <a:cs typeface="Arial" panose="020B0604020202020204" pitchFamily="34" charset="0"/>
              </a:rPr>
              <a:t>板的失效载荷</a:t>
            </a:r>
            <a:r>
              <a:rPr lang="zh-CN" altLang="en-US" sz="2600" dirty="0" smtClean="0">
                <a:latin typeface="Arial" panose="020B0604020202020204" pitchFamily="34" charset="0"/>
                <a:ea typeface="黑体" pitchFamily="2" charset="-122"/>
                <a:cs typeface="Arial" panose="020B0604020202020204" pitchFamily="34" charset="0"/>
              </a:rPr>
              <a:t>计算</a:t>
            </a:r>
            <a:r>
              <a:rPr lang="en-US" altLang="zh-CN" sz="2600" dirty="0" smtClean="0">
                <a:latin typeface="Arial" panose="020B0604020202020204" pitchFamily="34" charset="0"/>
                <a:ea typeface="黑体" pitchFamily="2" charset="-122"/>
                <a:cs typeface="Arial" panose="020B0604020202020204" pitchFamily="34" charset="0"/>
              </a:rPr>
              <a:t>(iii) </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5" name="文本框 14"/>
          <p:cNvSpPr txBox="1"/>
          <p:nvPr/>
        </p:nvSpPr>
        <p:spPr>
          <a:xfrm>
            <a:off x="1579447" y="1210991"/>
            <a:ext cx="1319275" cy="415498"/>
          </a:xfrm>
          <a:prstGeom prst="rect">
            <a:avLst/>
          </a:prstGeom>
          <a:solidFill>
            <a:schemeClr val="accent1">
              <a:lumMod val="20000"/>
              <a:lumOff val="80000"/>
            </a:schemeClr>
          </a:solidFill>
        </p:spPr>
        <p:txBody>
          <a:bodyPr wrap="square" rtlCol="0" anchor="t">
            <a:spAutoFit/>
          </a:bodyPr>
          <a:lstStyle/>
          <a:p>
            <a:pPr>
              <a:spcAft>
                <a:spcPts val="0"/>
              </a:spcAft>
            </a:pPr>
            <a:r>
              <a:rPr lang="en-US" altLang="zh-CN" sz="2100" kern="100" dirty="0">
                <a:latin typeface="Times New Roman" panose="02020603050405020304" pitchFamily="18" charset="0"/>
                <a:cs typeface="Times New Roman" panose="02020603050405020304" pitchFamily="18" charset="0"/>
              </a:rPr>
              <a:t>[</a:t>
            </a:r>
            <a:r>
              <a:rPr lang="en-US" sz="2100" kern="100" dirty="0">
                <a:effectLst/>
                <a:latin typeface="Times New Roman" panose="02020603050405020304" pitchFamily="18" charset="0"/>
                <a:cs typeface="Times New Roman" panose="02020603050405020304" pitchFamily="18" charset="0"/>
                <a:sym typeface="+mn-ea"/>
              </a:rPr>
              <a:t>±</a:t>
            </a:r>
            <a:r>
              <a:rPr lang="en-US" sz="2100" kern="100" dirty="0" smtClean="0">
                <a:effectLst/>
                <a:latin typeface="Times New Roman" panose="02020603050405020304" pitchFamily="18" charset="0"/>
                <a:cs typeface="Times New Roman" panose="02020603050405020304" pitchFamily="18" charset="0"/>
                <a:sym typeface="+mn-ea"/>
              </a:rPr>
              <a:t>45]</a:t>
            </a:r>
            <a:r>
              <a:rPr lang="en-US" sz="2100" kern="100" baseline="-25000" dirty="0" smtClean="0">
                <a:effectLst/>
                <a:latin typeface="Times New Roman" panose="02020603050405020304" pitchFamily="18" charset="0"/>
                <a:cs typeface="Times New Roman" panose="02020603050405020304" pitchFamily="18" charset="0"/>
                <a:sym typeface="+mn-ea"/>
              </a:rPr>
              <a:t>5 </a:t>
            </a:r>
            <a:r>
              <a:rPr lang="en-US" altLang="zh-CN" sz="2100" kern="100" baseline="-25000" dirty="0" smtClean="0">
                <a:latin typeface="Times New Roman" panose="02020603050405020304" pitchFamily="18" charset="0"/>
                <a:cs typeface="Times New Roman" panose="02020603050405020304" pitchFamily="18" charset="0"/>
              </a:rPr>
              <a:t>  </a:t>
            </a:r>
            <a:endParaRPr lang="zh-CN" altLang="zh-CN" sz="2100" kern="1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186" y="1190027"/>
            <a:ext cx="1349978" cy="368300"/>
          </a:xfrm>
          <a:prstGeom prst="rect">
            <a:avLst/>
          </a:prstGeom>
          <a:noFill/>
        </p:spPr>
        <p:txBody>
          <a:bodyPr wrap="square" rtlCol="0">
            <a:spAutoFit/>
          </a:bodyPr>
          <a:lstStyle/>
          <a:p>
            <a:r>
              <a:rPr lang="zh-CN" altLang="en-US" b="1" dirty="0" smtClean="0"/>
              <a:t>极限载荷：</a:t>
            </a:r>
            <a:endParaRPr lang="zh-CN" altLang="en-US" b="1" dirty="0"/>
          </a:p>
        </p:txBody>
      </p:sp>
      <p:sp>
        <p:nvSpPr>
          <p:cNvPr id="18" name="矩形 17"/>
          <p:cNvSpPr/>
          <p:nvPr/>
        </p:nvSpPr>
        <p:spPr>
          <a:xfrm>
            <a:off x="1348721"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Simulation</a:t>
            </a:r>
            <a:endParaRPr lang="zh-CN" altLang="en-US" sz="1400" dirty="0"/>
          </a:p>
        </p:txBody>
      </p:sp>
      <p:sp>
        <p:nvSpPr>
          <p:cNvPr id="20" name="矩形 19"/>
          <p:cNvSpPr/>
          <p:nvPr/>
        </p:nvSpPr>
        <p:spPr>
          <a:xfrm>
            <a:off x="5741215" y="3642690"/>
            <a:ext cx="1550001" cy="307777"/>
          </a:xfrm>
          <a:prstGeom prst="rect">
            <a:avLst/>
          </a:prstGeom>
          <a:solidFill>
            <a:schemeClr val="accent1">
              <a:lumMod val="60000"/>
              <a:lumOff val="40000"/>
            </a:schemeClr>
          </a:solidFill>
          <a:ln>
            <a:noFill/>
          </a:ln>
        </p:spPr>
        <p:txBody>
          <a:bodyPr wrap="square">
            <a:spAutoFit/>
          </a:bodyPr>
          <a:lstStyle/>
          <a:p>
            <a:pPr algn="ctr"/>
            <a:r>
              <a:rPr lang="en-US" altLang="zh-CN" sz="1400" dirty="0" smtClean="0">
                <a:latin typeface="Times New Roman" panose="02020603050405020304" pitchFamily="18" charset="0"/>
                <a:cs typeface="Times New Roman" panose="02020603050405020304" pitchFamily="18" charset="0"/>
                <a:sym typeface="+mn-ea"/>
              </a:rPr>
              <a:t>Experiment</a:t>
            </a:r>
            <a:endParaRPr lang="zh-CN" altLang="en-US" sz="1400" dirty="0"/>
          </a:p>
        </p:txBody>
      </p:sp>
      <p:pic>
        <p:nvPicPr>
          <p:cNvPr id="21" name="图片 20" descr="C:\Users\dell\Desktop\UMAThashinlinear4\实验数据\T300_45_dis_force.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81569"/>
            <a:ext cx="3888432" cy="2013962"/>
          </a:xfrm>
          <a:prstGeom prst="rect">
            <a:avLst/>
          </a:prstGeom>
          <a:noFill/>
          <a:ln>
            <a:noFill/>
          </a:ln>
        </p:spPr>
      </p:pic>
      <p:pic>
        <p:nvPicPr>
          <p:cNvPr id="22" name="图片 21" descr="C:\Users\dell\Desktop\UMAThashinlinear4\abaqus_result\45_位移载荷计算结果.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11243"/>
            <a:ext cx="3804452" cy="1929605"/>
          </a:xfrm>
          <a:prstGeom prst="rect">
            <a:avLst/>
          </a:prstGeom>
          <a:noFill/>
          <a:ln>
            <a:noFill/>
          </a:ln>
        </p:spPr>
      </p:pic>
      <p:graphicFrame>
        <p:nvGraphicFramePr>
          <p:cNvPr id="23" name="表格 -1"/>
          <p:cNvGraphicFramePr/>
          <p:nvPr>
            <p:extLst>
              <p:ext uri="{D42A27DB-BD31-4B8C-83A1-F6EECF244321}">
                <p14:modId xmlns:p14="http://schemas.microsoft.com/office/powerpoint/2010/main" val="537718150"/>
              </p:ext>
            </p:extLst>
          </p:nvPr>
        </p:nvGraphicFramePr>
        <p:xfrm>
          <a:off x="469799" y="4293096"/>
          <a:ext cx="8204401" cy="1379421"/>
        </p:xfrm>
        <a:graphic>
          <a:graphicData uri="http://schemas.openxmlformats.org/drawingml/2006/table">
            <a:tbl>
              <a:tblPr firstRow="1" bandRow="1">
                <a:tableStyleId>{5940675A-B579-460E-94D1-54222C63F5DA}</a:tableStyleId>
              </a:tblPr>
              <a:tblGrid>
                <a:gridCol w="1229792"/>
                <a:gridCol w="677146"/>
                <a:gridCol w="609432"/>
                <a:gridCol w="1023917"/>
                <a:gridCol w="662862"/>
                <a:gridCol w="595071"/>
                <a:gridCol w="1036168"/>
                <a:gridCol w="811184"/>
                <a:gridCol w="593186"/>
                <a:gridCol w="965643"/>
              </a:tblGrid>
              <a:tr h="317567">
                <a:tc rowSpan="2">
                  <a:txBody>
                    <a:bodyPr/>
                    <a:lstStyle/>
                    <a:p>
                      <a:pPr algn="ctr">
                        <a:spcAft>
                          <a:spcPts val="0"/>
                        </a:spcAft>
                      </a:pPr>
                      <a:r>
                        <a:rPr lang="en-US" altLang="zh-CN" sz="1400" kern="100" dirty="0" smtClean="0">
                          <a:latin typeface="Times New Roman" panose="02020603050405020304" pitchFamily="18" charset="0"/>
                          <a:cs typeface="Times New Roman" panose="02020603050405020304" pitchFamily="18" charset="0"/>
                          <a:sym typeface="+mn-ea"/>
                        </a:rPr>
                        <a:t>[±45]</a:t>
                      </a:r>
                      <a:r>
                        <a:rPr lang="en-US" altLang="zh-CN" sz="1400" kern="100" baseline="-25000" dirty="0" smtClean="0">
                          <a:latin typeface="Times New Roman" panose="02020603050405020304" pitchFamily="18" charset="0"/>
                          <a:cs typeface="Times New Roman" panose="02020603050405020304" pitchFamily="18" charset="0"/>
                          <a:sym typeface="+mn-ea"/>
                        </a:rPr>
                        <a:t>5</a:t>
                      </a:r>
                      <a:r>
                        <a:rPr lang="en-US" altLang="zh-CN" sz="1400" kern="100" baseline="-25000" dirty="0" smtClean="0">
                          <a:latin typeface="Times New Roman" panose="02020603050405020304" pitchFamily="18" charset="0"/>
                          <a:cs typeface="Times New Roman" panose="02020603050405020304" pitchFamily="18" charset="0"/>
                        </a:rPr>
                        <a:t> </a:t>
                      </a:r>
                      <a:endParaRPr lang="zh-CN" altLang="zh-CN" sz="1400" kern="100" dirty="0">
                        <a:latin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60mm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80mm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gridSpan="3">
                  <a:txBody>
                    <a:bodyPr/>
                    <a:lstStyle/>
                    <a:p>
                      <a:pPr indent="0" algn="ctr">
                        <a:buNone/>
                      </a:pPr>
                      <a:r>
                        <a:rPr lang="en-US" altLang="zh-CN" sz="14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hMerge="1">
                  <a:txBody>
                    <a:bodyPr/>
                    <a:lstStyle/>
                    <a:p>
                      <a:endParaRPr lang="zh-CN"/>
                    </a:p>
                  </a:txBody>
                  <a:tcP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tcPr>
                </a:tc>
              </a:tr>
              <a:tr h="415299">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9900"/>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Simul.</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Exp.</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indent="0" algn="ctr">
                        <a:buNone/>
                      </a:pPr>
                      <a:r>
                        <a:rPr lang="en-US" altLang="zh-CN" sz="1400" b="0" dirty="0">
                          <a:solidFill>
                            <a:srgbClr val="000000"/>
                          </a:solidFill>
                          <a:latin typeface="Times New Roman" panose="02020603050405020304" pitchFamily="18" charset="0"/>
                          <a:cs typeface="Times New Roman" panose="02020603050405020304" pitchFamily="18" charset="0"/>
                        </a:rPr>
                        <a:t>Relative error</a:t>
                      </a:r>
                      <a:endParaRPr lang="zh-CN" altLang="en-US" sz="1400"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8575" cap="flat" cmpd="sng">
                      <a:solidFill>
                        <a:srgbClr val="FFFFFF"/>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mn-ea"/>
                          <a:cs typeface="Times New Roman" panose="02020603050405020304" pitchFamily="18" charset="0"/>
                        </a:rPr>
                        <a:t>Linear</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p>
                      <a:pPr algn="ctr"/>
                      <a:r>
                        <a:rPr lang="en-US" sz="1400" dirty="0">
                          <a:effectLst/>
                          <a:latin typeface="Times New Roman" panose="02020603050405020304" pitchFamily="18" charset="0"/>
                          <a:cs typeface="Times New Roman" panose="02020603050405020304" pitchFamily="18" charset="0"/>
                        </a:rPr>
                        <a:t>21.41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28.72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25.5%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17.03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23.79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12.75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c rowSpan="2">
                  <a:txBody>
                    <a:bodyPr/>
                    <a:lstStyle/>
                    <a:p>
                      <a:pPr algn="ctr"/>
                      <a:r>
                        <a:rPr lang="en-US" sz="1400" dirty="0">
                          <a:effectLst/>
                          <a:latin typeface="Times New Roman" panose="02020603050405020304" pitchFamily="18" charset="0"/>
                          <a:cs typeface="Times New Roman" panose="02020603050405020304" pitchFamily="18" charset="0"/>
                        </a:rPr>
                        <a:t>17.60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27.6%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DECB"/>
                    </a:solidFill>
                  </a:tcPr>
                </a:tc>
              </a:tr>
              <a:tr h="317567">
                <a:tc>
                  <a:txBody>
                    <a:bodyPr/>
                    <a:lstStyle/>
                    <a:p>
                      <a:pPr indent="0" algn="ctr">
                        <a:buNone/>
                      </a:pPr>
                      <a:r>
                        <a:rPr lang="en-US" altLang="zh-CN" sz="14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Exponential</a:t>
                      </a:r>
                      <a:endParaRPr lang="zh-CN" alt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p>
                      <a:pPr algn="ctr"/>
                      <a:r>
                        <a:rPr lang="en-US" sz="1400">
                          <a:effectLst/>
                          <a:latin typeface="Times New Roman" panose="02020603050405020304" pitchFamily="18" charset="0"/>
                          <a:cs typeface="Times New Roman" panose="02020603050405020304" pitchFamily="18" charset="0"/>
                        </a:rPr>
                        <a:t>27.34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a:effectLst/>
                          <a:latin typeface="Times New Roman" panose="02020603050405020304" pitchFamily="18" charset="0"/>
                          <a:cs typeface="Times New Roman" panose="02020603050405020304" pitchFamily="18" charset="0"/>
                        </a:rPr>
                        <a:t>21.73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16.09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vMerge="1">
                  <a:txBody>
                    <a:bodyPr/>
                    <a:lstStyle/>
                    <a:p>
                      <a:endParaRPr lang="zh-CN"/>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p>
                      <a:pPr algn="ctr"/>
                      <a:r>
                        <a:rPr lang="en-US" sz="1400" dirty="0">
                          <a:effectLst/>
                          <a:latin typeface="Times New Roman" panose="02020603050405020304" pitchFamily="18" charset="0"/>
                          <a:cs typeface="Times New Roman" panose="02020603050405020304" pitchFamily="18" charset="0"/>
                        </a:rPr>
                        <a:t>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24" name="矩形 23"/>
          <p:cNvSpPr/>
          <p:nvPr/>
        </p:nvSpPr>
        <p:spPr>
          <a:xfrm>
            <a:off x="703858" y="5955860"/>
            <a:ext cx="7736282" cy="5856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计算的得到的结果可以比较准确的模拟出脆性断裂的性质；</a:t>
            </a:r>
            <a:r>
              <a:rPr lang="zh-CN" altLang="zh-CN" sz="1600" b="1" dirty="0" smtClean="0">
                <a:solidFill>
                  <a:srgbClr val="FF0000"/>
                </a:solidFill>
              </a:rPr>
              <a:t>指数</a:t>
            </a:r>
            <a:r>
              <a:rPr lang="zh-CN" altLang="zh-CN" sz="1600" b="1" dirty="0">
                <a:solidFill>
                  <a:srgbClr val="FF0000"/>
                </a:solidFill>
              </a:rPr>
              <a:t>退化模型</a:t>
            </a:r>
            <a:r>
              <a:rPr lang="zh-CN" altLang="zh-CN" sz="1600" b="1" dirty="0" smtClean="0">
                <a:solidFill>
                  <a:srgbClr val="FF0000"/>
                </a:solidFill>
              </a:rPr>
              <a:t>计算</a:t>
            </a:r>
            <a:r>
              <a:rPr lang="zh-CN" altLang="en-US" sz="1600" b="1" dirty="0" smtClean="0">
                <a:solidFill>
                  <a:srgbClr val="FF0000"/>
                </a:solidFill>
              </a:rPr>
              <a:t>的极限载荷</a:t>
            </a:r>
            <a:r>
              <a:rPr lang="zh-CN" altLang="zh-CN" sz="1600" b="1" dirty="0" smtClean="0">
                <a:solidFill>
                  <a:srgbClr val="FF0000"/>
                </a:solidFill>
              </a:rPr>
              <a:t>结果</a:t>
            </a:r>
            <a:r>
              <a:rPr lang="zh-CN" altLang="zh-CN" sz="1600" b="1" dirty="0">
                <a:solidFill>
                  <a:srgbClr val="FF0000"/>
                </a:solidFill>
              </a:rPr>
              <a:t>的显然比线性退化模型更加精确</a:t>
            </a:r>
            <a:r>
              <a:rPr lang="zh-CN" altLang="zh-CN" sz="1600" b="1" dirty="0" smtClean="0">
                <a:solidFill>
                  <a:srgbClr val="FF0000"/>
                </a:solidFill>
              </a:rPr>
              <a:t>。</a:t>
            </a:r>
            <a:endParaRPr lang="zh-CN" altLang="zh-CN" sz="1600" b="1" dirty="0">
              <a:solidFill>
                <a:srgbClr val="FF0000"/>
              </a:solidFill>
            </a:endParaRPr>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26</a:t>
            </a:fld>
            <a:endParaRPr lang="en-US" altLang="zh-CN"/>
          </a:p>
        </p:txBody>
      </p:sp>
    </p:spTree>
    <p:extLst>
      <p:ext uri="{BB962C8B-B14F-4D97-AF65-F5344CB8AC3E}">
        <p14:creationId xmlns:p14="http://schemas.microsoft.com/office/powerpoint/2010/main" val="419109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976181158"/>
              </p:ext>
            </p:extLst>
          </p:nvPr>
        </p:nvGraphicFramePr>
        <p:xfrm>
          <a:off x="4037945" y="1689337"/>
          <a:ext cx="5044536" cy="508000"/>
        </p:xfrm>
        <a:graphic>
          <a:graphicData uri="http://schemas.openxmlformats.org/drawingml/2006/table">
            <a:tbl>
              <a:tblPr firstRow="1" firstCol="1" bandRow="1">
                <a:tableStyleId>{5C22544A-7EE6-4342-B048-85BDC9FD1C3A}</a:tableStyleId>
              </a:tblPr>
              <a:tblGrid>
                <a:gridCol w="671989"/>
                <a:gridCol w="1228694"/>
                <a:gridCol w="884104"/>
                <a:gridCol w="1024569"/>
                <a:gridCol w="1235180"/>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baseline="-25000" dirty="0">
                          <a:effectLst/>
                          <a:latin typeface="Times New Roman" panose="02020603050405020304" pitchFamily="18" charset="0"/>
                          <a:cs typeface="Times New Roman" panose="02020603050405020304" pitchFamily="18" charset="0"/>
                        </a:rPr>
                        <a:t>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80mm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100mm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r>
              <a:tr h="190500">
                <a:tc>
                  <a:txBody>
                    <a:bodyPr/>
                    <a:lstStyle/>
                    <a:p>
                      <a:pPr indent="1270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 0° </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32.45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28.49</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23.76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1359746"/>
              </p:ext>
            </p:extLst>
          </p:nvPr>
        </p:nvGraphicFramePr>
        <p:xfrm>
          <a:off x="4034641" y="2381874"/>
          <a:ext cx="5133403" cy="1016000"/>
        </p:xfrm>
        <a:graphic>
          <a:graphicData uri="http://schemas.openxmlformats.org/drawingml/2006/table">
            <a:tbl>
              <a:tblPr firstRow="1" firstCol="1" bandRow="1">
                <a:tableStyleId>{5C22544A-7EE6-4342-B048-85BDC9FD1C3A}</a:tableStyleId>
              </a:tblPr>
              <a:tblGrid>
                <a:gridCol w="877729"/>
                <a:gridCol w="1205360"/>
                <a:gridCol w="936104"/>
                <a:gridCol w="1008112"/>
                <a:gridCol w="1106098"/>
              </a:tblGrid>
              <a:tr h="190500">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[0/90]</a:t>
                      </a:r>
                      <a:r>
                        <a:rPr lang="en-US" sz="1100" kern="100" baseline="-25000" dirty="0">
                          <a:effectLst/>
                          <a:latin typeface="Times New Roman" panose="02020603050405020304" pitchFamily="18" charset="0"/>
                          <a:cs typeface="Times New Roman" panose="02020603050405020304" pitchFamily="18" charset="0"/>
                        </a:rPr>
                        <a:t>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60mm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80mm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100mm</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r>
              <a:tr h="190500">
                <a:tc rowSpan="2">
                  <a:txBody>
                    <a:bodyPr/>
                    <a:lstStyle/>
                    <a:p>
                      <a:pPr indent="2286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0</a:t>
                      </a:r>
                      <a:r>
                        <a:rPr lang="en-US" sz="1100" kern="100" dirty="0" smtClean="0">
                          <a:effectLst/>
                          <a:latin typeface="Times New Roman" panose="02020603050405020304" pitchFamily="18" charset="0"/>
                          <a:cs typeface="Times New Roman" panose="02020603050405020304" pitchFamily="18" charset="0"/>
                        </a:rPr>
                        <a:t>°</a:t>
                      </a:r>
                      <a:r>
                        <a:rPr lang="en-US" sz="1100" kern="100" baseline="0" dirty="0" smtClean="0">
                          <a:effectLst/>
                          <a:latin typeface="Times New Roman" panose="02020603050405020304" pitchFamily="18" charset="0"/>
                          <a:cs typeface="Times New Roman" panose="02020603050405020304" pitchFamily="18" charset="0"/>
                        </a:rPr>
                        <a:t> </a:t>
                      </a:r>
                      <a:r>
                        <a:rPr lang="zh-CN" altLang="en-US" sz="1100" kern="100" baseline="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纤维拉伸损伤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50.27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42.08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a:effectLst/>
                          <a:latin typeface="Times New Roman" panose="02020603050405020304" pitchFamily="18" charset="0"/>
                          <a:cs typeface="Times New Roman" panose="02020603050405020304" pitchFamily="18" charset="0"/>
                        </a:rPr>
                        <a:t>33.14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vMerge="1">
                  <a:txBody>
                    <a:bodyPr/>
                    <a:lstStyle/>
                    <a:p>
                      <a:endParaRPr lang="zh-CN" altLang="en-US"/>
                    </a:p>
                  </a:txBody>
                  <a:tcP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37.08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35.45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29.77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r h="190500">
                <a:tc>
                  <a:txBody>
                    <a:bodyPr/>
                    <a:lstStyle/>
                    <a:p>
                      <a:pPr indent="228600" algn="ctr">
                        <a:lnSpc>
                          <a:spcPts val="2000"/>
                        </a:lnSpc>
                        <a:spcAft>
                          <a:spcPts val="0"/>
                        </a:spcAft>
                      </a:pPr>
                      <a:r>
                        <a:rPr lang="en-US" sz="1100" kern="100" dirty="0" smtClean="0">
                          <a:effectLst/>
                          <a:latin typeface="Times New Roman" panose="02020603050405020304" pitchFamily="18" charset="0"/>
                          <a:cs typeface="Times New Roman" panose="02020603050405020304" pitchFamily="18" charset="0"/>
                        </a:rPr>
                        <a:t>90°</a:t>
                      </a:r>
                      <a:r>
                        <a:rPr lang="zh-CN" altLang="en-US" sz="1100" kern="100" dirty="0" smtClean="0">
                          <a:effectLst/>
                          <a:latin typeface="Times New Roman" panose="02020603050405020304" pitchFamily="18" charset="0"/>
                          <a:cs typeface="Times New Roman" panose="02020603050405020304" pitchFamily="18" charset="0"/>
                        </a:rPr>
                        <a:t>层</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23.25</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19.68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c>
                  <a:txBody>
                    <a:bodyPr/>
                    <a:lstStyle/>
                    <a:p>
                      <a:pPr indent="304800" algn="ctr">
                        <a:lnSpc>
                          <a:spcPts val="2000"/>
                        </a:lnSpc>
                        <a:spcAft>
                          <a:spcPts val="0"/>
                        </a:spcAft>
                      </a:pPr>
                      <a:r>
                        <a:rPr lang="en-US" sz="1100" kern="100" dirty="0">
                          <a:effectLst/>
                          <a:latin typeface="Times New Roman" panose="02020603050405020304" pitchFamily="18" charset="0"/>
                          <a:cs typeface="Times New Roman" panose="02020603050405020304" pitchFamily="18" charset="0"/>
                        </a:rPr>
                        <a:t>15.57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nchor="b"/>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26813134"/>
              </p:ext>
            </p:extLst>
          </p:nvPr>
        </p:nvGraphicFramePr>
        <p:xfrm>
          <a:off x="4037945" y="3436645"/>
          <a:ext cx="5133401" cy="508000"/>
        </p:xfrm>
        <a:graphic>
          <a:graphicData uri="http://schemas.openxmlformats.org/drawingml/2006/table">
            <a:tbl>
              <a:tblPr firstRow="1" firstCol="1" bandRow="1">
                <a:tableStyleId>{5C22544A-7EE6-4342-B048-85BDC9FD1C3A}</a:tableStyleId>
              </a:tblPr>
              <a:tblGrid>
                <a:gridCol w="936104"/>
                <a:gridCol w="1224136"/>
                <a:gridCol w="936104"/>
                <a:gridCol w="1008112"/>
                <a:gridCol w="1028945"/>
              </a:tblGrid>
              <a:tr h="198304">
                <a:tc>
                  <a:txBody>
                    <a:bodyPr/>
                    <a:lstStyle/>
                    <a:p>
                      <a:pPr indent="304800" algn="ctr">
                        <a:lnSpc>
                          <a:spcPts val="2000"/>
                        </a:lnSpc>
                        <a:spcAft>
                          <a:spcPts val="0"/>
                        </a:spcAft>
                      </a:pPr>
                      <a:r>
                        <a:rPr lang="en-US" sz="1100" kern="100" dirty="0" smtClean="0">
                          <a:effectLst/>
                          <a:latin typeface="Times New Roman" panose="02020603050405020304" pitchFamily="18" charset="0"/>
                          <a:ea typeface="+mn-ea"/>
                          <a:cs typeface="Times New Roman" panose="02020603050405020304" pitchFamily="18" charset="0"/>
                        </a:rPr>
                        <a:t>[45/-45]</a:t>
                      </a:r>
                      <a:r>
                        <a:rPr lang="en-US" sz="1100" kern="100" baseline="-25000" dirty="0" smtClean="0">
                          <a:effectLst/>
                          <a:latin typeface="Times New Roman" panose="02020603050405020304" pitchFamily="18" charset="0"/>
                          <a:ea typeface="+mn-ea"/>
                          <a:cs typeface="Times New Roman" panose="02020603050405020304" pitchFamily="18" charset="0"/>
                        </a:rPr>
                        <a:t>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279400" algn="ctr">
                        <a:lnSpc>
                          <a:spcPts val="2000"/>
                        </a:lnSpc>
                        <a:spcAft>
                          <a:spcPts val="0"/>
                        </a:spcAft>
                      </a:pPr>
                      <a:r>
                        <a:rPr lang="zh-CN" altLang="en-US" sz="1100" kern="100" dirty="0" smtClean="0">
                          <a:effectLst/>
                          <a:latin typeface="Times New Roman" panose="02020603050405020304" pitchFamily="18" charset="0"/>
                          <a:ea typeface="+mn-ea"/>
                          <a:cs typeface="Times New Roman" panose="02020603050405020304" pitchFamily="18" charset="0"/>
                        </a:rPr>
                        <a:t>损伤模式</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60mm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80mm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100mm</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r h="190500">
                <a:tc>
                  <a:txBody>
                    <a:bodyPr/>
                    <a:lstStyle/>
                    <a:p>
                      <a:pPr indent="2286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45</a:t>
                      </a:r>
                      <a:r>
                        <a:rPr lang="en-US" sz="1100" kern="100" dirty="0" smtClean="0">
                          <a:effectLst/>
                          <a:latin typeface="Times New Roman" panose="02020603050405020304" pitchFamily="18" charset="0"/>
                          <a:ea typeface="+mn-ea"/>
                          <a:cs typeface="Times New Roman" panose="02020603050405020304" pitchFamily="18" charset="0"/>
                        </a:rPr>
                        <a:t>°</a:t>
                      </a:r>
                      <a:r>
                        <a:rPr lang="en-US" sz="1100" kern="100" baseline="0" dirty="0" smtClean="0">
                          <a:effectLst/>
                          <a:latin typeface="Times New Roman" panose="02020603050405020304" pitchFamily="18" charset="0"/>
                          <a:ea typeface="+mn-ea"/>
                          <a:cs typeface="Times New Roman" panose="02020603050405020304" pitchFamily="18" charset="0"/>
                        </a:rPr>
                        <a:t> </a:t>
                      </a:r>
                      <a:r>
                        <a:rPr lang="zh-CN" altLang="en-US" sz="1100" kern="100" baseline="0" dirty="0" smtClean="0">
                          <a:effectLst/>
                          <a:latin typeface="Times New Roman" panose="02020603050405020304" pitchFamily="18" charset="0"/>
                          <a:ea typeface="+mn-ea"/>
                          <a:cs typeface="Times New Roman" panose="02020603050405020304" pitchFamily="18" charset="0"/>
                        </a:rPr>
                        <a:t>层</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nchor="ctr"/>
                </a:tc>
                <a:tc>
                  <a:txBody>
                    <a:bodyPr/>
                    <a:lstStyle/>
                    <a:p>
                      <a:pPr indent="228600" algn="ctr">
                        <a:lnSpc>
                          <a:spcPts val="2000"/>
                        </a:lnSpc>
                        <a:spcAft>
                          <a:spcPts val="0"/>
                        </a:spcAft>
                      </a:pPr>
                      <a:r>
                        <a:rPr lang="zh-CN" altLang="en-US" sz="1100" kern="100" baseline="0" dirty="0" smtClean="0">
                          <a:effectLst/>
                          <a:latin typeface="Times New Roman" panose="02020603050405020304" pitchFamily="18" charset="0"/>
                          <a:ea typeface="+mn-ea"/>
                          <a:cs typeface="Times New Roman" panose="02020603050405020304" pitchFamily="18" charset="0"/>
                        </a:rPr>
                        <a:t>基体拉伸损伤</a:t>
                      </a:r>
                      <a:endParaRPr lang="zh-CN" alt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14.94</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12.46</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c>
                  <a:txBody>
                    <a:bodyPr/>
                    <a:lstStyle/>
                    <a:p>
                      <a:pPr indent="304800" algn="ctr">
                        <a:lnSpc>
                          <a:spcPts val="2000"/>
                        </a:lnSpc>
                        <a:spcAft>
                          <a:spcPts val="0"/>
                        </a:spcAft>
                      </a:pPr>
                      <a:r>
                        <a:rPr lang="en-US" sz="1100" kern="100" dirty="0">
                          <a:effectLst/>
                          <a:latin typeface="Times New Roman" panose="02020603050405020304" pitchFamily="18" charset="0"/>
                          <a:ea typeface="+mn-ea"/>
                          <a:cs typeface="Times New Roman" panose="02020603050405020304" pitchFamily="18" charset="0"/>
                        </a:rPr>
                        <a:t>9.55</a:t>
                      </a:r>
                      <a:endParaRPr lang="zh-CN" sz="1100" kern="100" dirty="0">
                        <a:effectLst/>
                        <a:latin typeface="Times New Roman" panose="02020603050405020304" pitchFamily="18" charset="0"/>
                        <a:ea typeface="+mn-ea"/>
                        <a:cs typeface="Times New Roman" panose="02020603050405020304" pitchFamily="18" charset="0"/>
                      </a:endParaRPr>
                    </a:p>
                  </a:txBody>
                  <a:tcPr marL="51435" marR="51435" marT="0" marB="0"/>
                </a:tc>
              </a:tr>
            </a:tbl>
          </a:graphicData>
        </a:graphic>
      </p:graphicFrame>
      <p:sp>
        <p:nvSpPr>
          <p:cNvPr id="6" name="文本框 5"/>
          <p:cNvSpPr txBox="1"/>
          <p:nvPr/>
        </p:nvSpPr>
        <p:spPr>
          <a:xfrm>
            <a:off x="3923928" y="1254632"/>
            <a:ext cx="2137447" cy="369332"/>
          </a:xfrm>
          <a:prstGeom prst="rect">
            <a:avLst/>
          </a:prstGeom>
          <a:noFill/>
        </p:spPr>
        <p:txBody>
          <a:bodyPr wrap="square" rtlCol="0">
            <a:spAutoFit/>
          </a:bodyPr>
          <a:lstStyle/>
          <a:p>
            <a:r>
              <a:rPr lang="zh-CN" altLang="en-US" b="1" dirty="0" smtClean="0"/>
              <a:t>初始失效载荷</a:t>
            </a:r>
            <a:r>
              <a:rPr lang="en-US" altLang="zh-CN" b="1" dirty="0" smtClean="0"/>
              <a:t>(KN)</a:t>
            </a:r>
            <a:r>
              <a:rPr lang="zh-CN" altLang="en-US" b="1" dirty="0" smtClean="0"/>
              <a:t>：</a:t>
            </a:r>
            <a:endParaRPr lang="zh-CN" altLang="en-US" b="1"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3647" y="3950238"/>
            <a:ext cx="4320480" cy="2191145"/>
          </a:xfrm>
          <a:prstGeom prst="rect">
            <a:avLst/>
          </a:prstGeom>
        </p:spPr>
      </p:pic>
      <p:sp>
        <p:nvSpPr>
          <p:cNvPr id="10" name="Rectangle 2"/>
          <p:cNvSpPr txBox="1">
            <a:spLocks noChangeArrowheads="1"/>
          </p:cNvSpPr>
          <p:nvPr/>
        </p:nvSpPr>
        <p:spPr bwMode="auto">
          <a:xfrm>
            <a:off x="357188" y="548680"/>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4.3 </a:t>
            </a:r>
            <a:r>
              <a:rPr lang="zh-CN" altLang="en-US" sz="2600" kern="0" dirty="0" smtClean="0">
                <a:latin typeface="Arial" panose="020B0604020202020204" pitchFamily="34" charset="0"/>
                <a:ea typeface="黑体" pitchFamily="2" charset="-122"/>
                <a:cs typeface="Arial" panose="020B0604020202020204" pitchFamily="34" charset="0"/>
              </a:rPr>
              <a:t>大开孔层合板的失效载荷计算</a:t>
            </a:r>
            <a:r>
              <a:rPr lang="en-US" altLang="zh-CN" sz="2600" kern="0" dirty="0" smtClean="0">
                <a:latin typeface="Arial" panose="020B0604020202020204" pitchFamily="34" charset="0"/>
                <a:ea typeface="黑体" pitchFamily="2" charset="-122"/>
                <a:cs typeface="Arial" panose="020B0604020202020204" pitchFamily="34" charset="0"/>
              </a:rPr>
              <a:t>(iv) </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pic>
        <p:nvPicPr>
          <p:cNvPr id="9" name="图片 8" descr="C:\Users\dell\Desktop\UMAThashinlinear4\abaqus_result\径宽比-极限载荷.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78" y="1863492"/>
            <a:ext cx="4104156" cy="2213580"/>
          </a:xfrm>
          <a:prstGeom prst="rect">
            <a:avLst/>
          </a:prstGeom>
          <a:noFill/>
          <a:ln>
            <a:noFill/>
          </a:ln>
        </p:spPr>
      </p:pic>
      <p:sp>
        <p:nvSpPr>
          <p:cNvPr id="11" name="文本框 10"/>
          <p:cNvSpPr txBox="1"/>
          <p:nvPr/>
        </p:nvSpPr>
        <p:spPr>
          <a:xfrm>
            <a:off x="-66839" y="1257687"/>
            <a:ext cx="2137447" cy="369332"/>
          </a:xfrm>
          <a:prstGeom prst="rect">
            <a:avLst/>
          </a:prstGeom>
          <a:noFill/>
        </p:spPr>
        <p:txBody>
          <a:bodyPr wrap="square" rtlCol="0">
            <a:spAutoFit/>
          </a:bodyPr>
          <a:lstStyle/>
          <a:p>
            <a:r>
              <a:rPr lang="zh-CN" altLang="en-US" b="1" dirty="0" smtClean="0"/>
              <a:t>极限载荷：</a:t>
            </a:r>
            <a:endParaRPr lang="zh-CN" altLang="en-US" b="1" dirty="0"/>
          </a:p>
        </p:txBody>
      </p:sp>
      <p:cxnSp>
        <p:nvCxnSpPr>
          <p:cNvPr id="17" name="直接连接符 16"/>
          <p:cNvCxnSpPr/>
          <p:nvPr/>
        </p:nvCxnSpPr>
        <p:spPr>
          <a:xfrm>
            <a:off x="3829916" y="1109291"/>
            <a:ext cx="22004" cy="5748709"/>
          </a:xfrm>
          <a:prstGeom prst="line">
            <a:avLst/>
          </a:prstGeom>
          <a:solidFill>
            <a:schemeClr val="accent1"/>
          </a:solidFill>
          <a:ln w="41275" cap="flat" cmpd="sng" algn="ctr">
            <a:solidFill>
              <a:srgbClr val="00B050"/>
            </a:solidFill>
            <a:prstDash val="sysDash"/>
            <a:round/>
            <a:headEnd type="none" w="med" len="med"/>
            <a:tailEnd type="none" w="med" len="med"/>
          </a:ln>
        </p:spPr>
      </p:cxnSp>
      <p:sp>
        <p:nvSpPr>
          <p:cNvPr id="19" name="矩形 18"/>
          <p:cNvSpPr/>
          <p:nvPr/>
        </p:nvSpPr>
        <p:spPr>
          <a:xfrm>
            <a:off x="465208" y="4653136"/>
            <a:ext cx="2942415" cy="13747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dirty="0">
                <a:solidFill>
                  <a:srgbClr val="FF0000"/>
                </a:solidFill>
              </a:rPr>
              <a:t>由于复合材料层合板中主要承载的是纤维，当</a:t>
            </a:r>
            <a:r>
              <a:rPr lang="en-US" altLang="zh-CN" sz="1600" b="1" dirty="0">
                <a:solidFill>
                  <a:srgbClr val="FF0000"/>
                </a:solidFill>
              </a:rPr>
              <a:t>0°</a:t>
            </a:r>
            <a:r>
              <a:rPr lang="zh-CN" altLang="en-US" sz="1600" b="1" dirty="0">
                <a:solidFill>
                  <a:srgbClr val="FF0000"/>
                </a:solidFill>
              </a:rPr>
              <a:t>层的板在层合板中所占比例越多，层合板整体的承载能力也就越强，极限载荷也就越大</a:t>
            </a:r>
            <a:endParaRPr lang="zh-CN" altLang="zh-CN" sz="1600" b="1" dirty="0">
              <a:solidFill>
                <a:srgbClr val="FF0000"/>
              </a:solidFill>
            </a:endParaRPr>
          </a:p>
        </p:txBody>
      </p:sp>
      <p:sp>
        <p:nvSpPr>
          <p:cNvPr id="20" name="矩形 19"/>
          <p:cNvSpPr/>
          <p:nvPr/>
        </p:nvSpPr>
        <p:spPr>
          <a:xfrm>
            <a:off x="4034641" y="6202415"/>
            <a:ext cx="504784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b="1" dirty="0">
                <a:solidFill>
                  <a:srgbClr val="FF0000"/>
                </a:solidFill>
                <a:latin typeface="Times New Roman" panose="02020603050405020304" pitchFamily="18" charset="0"/>
                <a:ea typeface="宋体" panose="02010600030101010101" pitchFamily="2" charset="-122"/>
              </a:rPr>
              <a:t>[0/90]</a:t>
            </a:r>
            <a:r>
              <a:rPr lang="en-US" altLang="zh-CN" sz="1600" b="1" baseline="-25000" dirty="0">
                <a:solidFill>
                  <a:srgbClr val="FF0000"/>
                </a:solidFill>
                <a:latin typeface="Times New Roman" panose="02020603050405020304" pitchFamily="18" charset="0"/>
                <a:ea typeface="宋体" panose="02010600030101010101" pitchFamily="2" charset="-122"/>
              </a:rPr>
              <a:t>5</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正交铺层层合板中，由于</a:t>
            </a:r>
            <a:r>
              <a:rPr lang="en-US" altLang="zh-CN" sz="1600" b="1" dirty="0">
                <a:solidFill>
                  <a:srgbClr val="FF0000"/>
                </a:solidFill>
                <a:latin typeface="Times New Roman" panose="02020603050405020304" pitchFamily="18" charset="0"/>
                <a:ea typeface="宋体" panose="02010600030101010101" pitchFamily="2" charset="-122"/>
              </a:rPr>
              <a:t>90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°层的存在，增加了</a:t>
            </a:r>
            <a:r>
              <a:rPr lang="en-US" altLang="zh-CN" sz="1600" b="1" dirty="0">
                <a:solidFill>
                  <a:srgbClr val="FF0000"/>
                </a:solidFill>
                <a:latin typeface="Times New Roman" panose="02020603050405020304" pitchFamily="18" charset="0"/>
                <a:ea typeface="宋体" panose="02010600030101010101" pitchFamily="2" charset="-122"/>
              </a:rPr>
              <a:t>0</a:t>
            </a:r>
            <a:r>
              <a:rPr lang="zh-CN"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°层承受载荷的能力。</a:t>
            </a:r>
            <a:endParaRPr lang="zh-CN" altLang="en-US" sz="1600" b="1" dirty="0">
              <a:solidFill>
                <a:srgbClr val="FF0000"/>
              </a:solidFill>
            </a:endParaRPr>
          </a:p>
        </p:txBody>
      </p:sp>
      <p:sp>
        <p:nvSpPr>
          <p:cNvPr id="22" name="灯片编号占位符 21"/>
          <p:cNvSpPr>
            <a:spLocks noGrp="1"/>
          </p:cNvSpPr>
          <p:nvPr>
            <p:ph type="sldNum" sz="quarter" idx="12"/>
          </p:nvPr>
        </p:nvSpPr>
        <p:spPr/>
        <p:txBody>
          <a:bodyPr/>
          <a:lstStyle/>
          <a:p>
            <a:pPr>
              <a:defRPr/>
            </a:pPr>
            <a:fld id="{06C88229-2361-4A3F-BA53-4D47DBEF09B6}" type="slidenum">
              <a:rPr lang="en-US" altLang="zh-CN" smtClean="0"/>
              <a:pPr>
                <a:defRPr/>
              </a:pPr>
              <a:t>27</a:t>
            </a:fld>
            <a:endParaRPr lang="en-US" altLang="zh-CN"/>
          </a:p>
        </p:txBody>
      </p:sp>
    </p:spTree>
    <p:extLst>
      <p:ext uri="{BB962C8B-B14F-4D97-AF65-F5344CB8AC3E}">
        <p14:creationId xmlns:p14="http://schemas.microsoft.com/office/powerpoint/2010/main" val="364747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100" y="404664"/>
            <a:ext cx="6447060" cy="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rgbClr val="0070C0"/>
                </a:solidFill>
                <a:latin typeface="楷体" pitchFamily="49" charset="-122"/>
                <a:ea typeface="楷体" pitchFamily="49" charset="-122"/>
                <a:cs typeface="+mj-cs"/>
              </a:defRPr>
            </a:lvl1pPr>
            <a:lvl2pPr algn="l" rtl="0" eaLnBrk="0" fontAlgn="base" hangingPunct="0">
              <a:spcBef>
                <a:spcPct val="0"/>
              </a:spcBef>
              <a:spcAft>
                <a:spcPct val="0"/>
              </a:spcAft>
              <a:defRPr sz="4200" b="1">
                <a:solidFill>
                  <a:srgbClr val="0070C0"/>
                </a:solidFill>
                <a:latin typeface="黑体" pitchFamily="49" charset="-122"/>
                <a:ea typeface="黑体" pitchFamily="49" charset="-122"/>
              </a:defRPr>
            </a:lvl2pPr>
            <a:lvl3pPr algn="l" rtl="0" eaLnBrk="0" fontAlgn="base" hangingPunct="0">
              <a:spcBef>
                <a:spcPct val="0"/>
              </a:spcBef>
              <a:spcAft>
                <a:spcPct val="0"/>
              </a:spcAft>
              <a:defRPr sz="4200" b="1">
                <a:solidFill>
                  <a:srgbClr val="0070C0"/>
                </a:solidFill>
                <a:latin typeface="黑体" pitchFamily="49" charset="-122"/>
                <a:ea typeface="黑体" pitchFamily="49" charset="-122"/>
              </a:defRPr>
            </a:lvl3pPr>
            <a:lvl4pPr algn="l" rtl="0" eaLnBrk="0" fontAlgn="base" hangingPunct="0">
              <a:spcBef>
                <a:spcPct val="0"/>
              </a:spcBef>
              <a:spcAft>
                <a:spcPct val="0"/>
              </a:spcAft>
              <a:defRPr sz="4200" b="1">
                <a:solidFill>
                  <a:srgbClr val="0070C0"/>
                </a:solidFill>
                <a:latin typeface="黑体" pitchFamily="49" charset="-122"/>
                <a:ea typeface="黑体" pitchFamily="49" charset="-122"/>
              </a:defRPr>
            </a:lvl4pPr>
            <a:lvl5pPr algn="l" rtl="0" eaLnBrk="0" fontAlgn="base" hangingPunct="0">
              <a:spcBef>
                <a:spcPct val="0"/>
              </a:spcBef>
              <a:spcAft>
                <a:spcPct val="0"/>
              </a:spcAft>
              <a:defRPr sz="4200" b="1">
                <a:solidFill>
                  <a:srgbClr val="0070C0"/>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eaLnBrk="1" hangingPunct="1">
              <a:lnSpc>
                <a:spcPct val="130000"/>
              </a:lnSpc>
              <a:defRPr/>
            </a:pPr>
            <a:r>
              <a:rPr lang="en-US" altLang="zh-CN" sz="2600" kern="0" dirty="0" smtClean="0">
                <a:latin typeface="Arial" panose="020B0604020202020204" pitchFamily="34" charset="0"/>
                <a:ea typeface="黑体" pitchFamily="2" charset="-122"/>
                <a:cs typeface="Arial" panose="020B0604020202020204" pitchFamily="34" charset="0"/>
              </a:rPr>
              <a:t>4.4 </a:t>
            </a:r>
            <a:r>
              <a:rPr lang="zh-CN" altLang="en-US" sz="2600" kern="0" dirty="0" smtClean="0">
                <a:latin typeface="Arial" panose="020B0604020202020204" pitchFamily="34" charset="0"/>
                <a:ea typeface="黑体" pitchFamily="2" charset="-122"/>
                <a:cs typeface="Arial" panose="020B0604020202020204" pitchFamily="34" charset="0"/>
              </a:rPr>
              <a:t>考虑剪切非线性后的角铺层层合板失效</a:t>
            </a:r>
            <a:endParaRPr lang="en-US" altLang="zh-CN" sz="2600" kern="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9" name="矩形 8"/>
          <p:cNvSpPr/>
          <p:nvPr/>
        </p:nvSpPr>
        <p:spPr>
          <a:xfrm>
            <a:off x="35496" y="1417340"/>
            <a:ext cx="4536504" cy="19260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chemeClr val="accent2">
                    <a:lumMod val="60000"/>
                    <a:lumOff val="40000"/>
                  </a:schemeClr>
                </a:solidFill>
              </a:ln>
              <a:solidFill>
                <a:schemeClr val="accent2">
                  <a:lumMod val="60000"/>
                  <a:lumOff val="40000"/>
                </a:schemeClr>
              </a:solidFill>
            </a:endParaRPr>
          </a:p>
        </p:txBody>
      </p:sp>
      <p:pic>
        <p:nvPicPr>
          <p:cNvPr id="11" name="图片 10"/>
          <p:cNvPicPr>
            <a:picLocks noChangeAspect="1"/>
          </p:cNvPicPr>
          <p:nvPr/>
        </p:nvPicPr>
        <p:blipFill>
          <a:blip r:embed="rId2"/>
          <a:stretch>
            <a:fillRect/>
          </a:stretch>
        </p:blipFill>
        <p:spPr>
          <a:xfrm>
            <a:off x="4750638" y="1645182"/>
            <a:ext cx="4229604" cy="2287874"/>
          </a:xfrm>
          <a:prstGeom prst="rect">
            <a:avLst/>
          </a:prstGeom>
        </p:spPr>
      </p:pic>
      <p:pic>
        <p:nvPicPr>
          <p:cNvPr id="12" name="图片 11" descr="m_failure5"/>
          <p:cNvPicPr>
            <a:picLocks noChangeAspect="1"/>
          </p:cNvPicPr>
          <p:nvPr/>
        </p:nvPicPr>
        <p:blipFill>
          <a:blip r:embed="rId3"/>
          <a:stretch>
            <a:fillRect/>
          </a:stretch>
        </p:blipFill>
        <p:spPr>
          <a:xfrm>
            <a:off x="1667858" y="1675380"/>
            <a:ext cx="1247299" cy="1099593"/>
          </a:xfrm>
          <a:prstGeom prst="rect">
            <a:avLst/>
          </a:prstGeom>
        </p:spPr>
      </p:pic>
      <p:pic>
        <p:nvPicPr>
          <p:cNvPr id="13" name="图片 12" descr="m-failure5"/>
          <p:cNvPicPr>
            <a:picLocks noChangeAspect="1"/>
          </p:cNvPicPr>
          <p:nvPr/>
        </p:nvPicPr>
        <p:blipFill>
          <a:blip r:embed="rId4"/>
          <a:stretch>
            <a:fillRect/>
          </a:stretch>
        </p:blipFill>
        <p:spPr>
          <a:xfrm>
            <a:off x="149067" y="1690570"/>
            <a:ext cx="1225605" cy="1082002"/>
          </a:xfrm>
          <a:prstGeom prst="rect">
            <a:avLst/>
          </a:prstGeom>
        </p:spPr>
      </p:pic>
      <p:pic>
        <p:nvPicPr>
          <p:cNvPr id="14" name="图片 13"/>
          <p:cNvPicPr>
            <a:picLocks noChangeAspect="1"/>
          </p:cNvPicPr>
          <p:nvPr/>
        </p:nvPicPr>
        <p:blipFill>
          <a:blip r:embed="rId5"/>
          <a:stretch>
            <a:fillRect/>
          </a:stretch>
        </p:blipFill>
        <p:spPr>
          <a:xfrm rot="10800000" flipH="1">
            <a:off x="3169986" y="1692282"/>
            <a:ext cx="1291048" cy="1080289"/>
          </a:xfrm>
          <a:prstGeom prst="rect">
            <a:avLst/>
          </a:prstGeom>
        </p:spPr>
      </p:pic>
      <p:sp>
        <p:nvSpPr>
          <p:cNvPr id="15" name="矩形 14"/>
          <p:cNvSpPr/>
          <p:nvPr/>
        </p:nvSpPr>
        <p:spPr>
          <a:xfrm>
            <a:off x="3201179" y="2881097"/>
            <a:ext cx="1259856" cy="275590"/>
          </a:xfrm>
          <a:prstGeom prst="rect">
            <a:avLst/>
          </a:prstGeom>
          <a:solidFill>
            <a:schemeClr val="accent1">
              <a:lumMod val="60000"/>
              <a:lumOff val="40000"/>
            </a:schemeClr>
          </a:solidFill>
          <a:ln>
            <a:noFill/>
          </a:ln>
        </p:spPr>
        <p:txBody>
          <a:bodyPr wrap="square">
            <a:spAutoFit/>
          </a:bodyPr>
          <a:lstStyle/>
          <a:p>
            <a:pPr algn="ctr"/>
            <a:r>
              <a:rPr lang="en-US" altLang="zh-CN" sz="1200" dirty="0" smtClean="0">
                <a:cs typeface="Times New Roman" panose="02020603050405020304" pitchFamily="18" charset="0"/>
                <a:sym typeface="+mn-ea"/>
              </a:rPr>
              <a:t>Experiment</a:t>
            </a:r>
          </a:p>
        </p:txBody>
      </p:sp>
      <p:sp>
        <p:nvSpPr>
          <p:cNvPr id="16" name="矩形 15"/>
          <p:cNvSpPr/>
          <p:nvPr/>
        </p:nvSpPr>
        <p:spPr>
          <a:xfrm>
            <a:off x="1664276" y="2788060"/>
            <a:ext cx="1247299" cy="461665"/>
          </a:xfrm>
          <a:prstGeom prst="rect">
            <a:avLst/>
          </a:prstGeom>
          <a:solidFill>
            <a:schemeClr val="accent1">
              <a:lumMod val="60000"/>
              <a:lumOff val="40000"/>
            </a:schemeClr>
          </a:solidFill>
          <a:ln>
            <a:noFill/>
          </a:ln>
        </p:spPr>
        <p:txBody>
          <a:bodyPr wrap="square">
            <a:spAutoFit/>
          </a:bodyPr>
          <a:lstStyle/>
          <a:p>
            <a:pPr algn="ctr"/>
            <a:r>
              <a:rPr lang="en-US" altLang="zh-CN" sz="1200" dirty="0">
                <a:sym typeface="+mn-ea"/>
              </a:rPr>
              <a:t>Shear Nonlinearity</a:t>
            </a:r>
          </a:p>
        </p:txBody>
      </p:sp>
      <p:sp>
        <p:nvSpPr>
          <p:cNvPr id="17" name="矩形 16"/>
          <p:cNvSpPr/>
          <p:nvPr/>
        </p:nvSpPr>
        <p:spPr>
          <a:xfrm>
            <a:off x="149067" y="2801224"/>
            <a:ext cx="1225606" cy="461665"/>
          </a:xfrm>
          <a:prstGeom prst="rect">
            <a:avLst/>
          </a:prstGeom>
          <a:solidFill>
            <a:schemeClr val="accent1">
              <a:lumMod val="60000"/>
              <a:lumOff val="40000"/>
            </a:schemeClr>
          </a:solidFill>
          <a:ln>
            <a:noFill/>
          </a:ln>
        </p:spPr>
        <p:txBody>
          <a:bodyPr wrap="square">
            <a:spAutoFit/>
          </a:bodyPr>
          <a:lstStyle/>
          <a:p>
            <a:pPr algn="ctr"/>
            <a:r>
              <a:rPr lang="en-US" altLang="zh-CN" sz="1200" dirty="0"/>
              <a:t>No </a:t>
            </a:r>
            <a:r>
              <a:rPr lang="en-US" altLang="zh-CN" sz="1200" dirty="0">
                <a:sym typeface="+mn-ea"/>
              </a:rPr>
              <a:t>Shear Nonlinearity</a:t>
            </a:r>
          </a:p>
        </p:txBody>
      </p:sp>
      <p:sp>
        <p:nvSpPr>
          <p:cNvPr id="18" name="文本框 17"/>
          <p:cNvSpPr txBox="1"/>
          <p:nvPr/>
        </p:nvSpPr>
        <p:spPr>
          <a:xfrm>
            <a:off x="35496" y="1361687"/>
            <a:ext cx="3014994" cy="338554"/>
          </a:xfrm>
          <a:prstGeom prst="rect">
            <a:avLst/>
          </a:prstGeom>
          <a:noFill/>
        </p:spPr>
        <p:txBody>
          <a:bodyPr wrap="square" rtlCol="0">
            <a:spAutoFit/>
          </a:bodyPr>
          <a:lstStyle/>
          <a:p>
            <a:r>
              <a:rPr lang="zh-CN" altLang="en-US" sz="1600" b="1" dirty="0" smtClean="0">
                <a:sym typeface="+mn-ea"/>
              </a:rPr>
              <a:t>损伤演化</a:t>
            </a:r>
            <a:r>
              <a:rPr lang="en-US" altLang="zh-CN" sz="1600" b="1" dirty="0" smtClean="0">
                <a:sym typeface="+mn-ea"/>
              </a:rPr>
              <a:t>:</a:t>
            </a:r>
            <a:r>
              <a:rPr lang="en-US" altLang="zh-CN" sz="1600" b="1" dirty="0" smtClean="0"/>
              <a:t> </a:t>
            </a:r>
            <a:endParaRPr lang="en-US" altLang="zh-CN" sz="1600" b="1" dirty="0"/>
          </a:p>
        </p:txBody>
      </p:sp>
      <p:sp>
        <p:nvSpPr>
          <p:cNvPr id="19" name="文本框 18"/>
          <p:cNvSpPr txBox="1"/>
          <p:nvPr/>
        </p:nvSpPr>
        <p:spPr>
          <a:xfrm>
            <a:off x="4547519" y="1336595"/>
            <a:ext cx="3014994" cy="338554"/>
          </a:xfrm>
          <a:prstGeom prst="rect">
            <a:avLst/>
          </a:prstGeom>
          <a:noFill/>
        </p:spPr>
        <p:txBody>
          <a:bodyPr wrap="square" rtlCol="0">
            <a:spAutoFit/>
          </a:bodyPr>
          <a:lstStyle/>
          <a:p>
            <a:r>
              <a:rPr lang="zh-CN" altLang="en-US" sz="1600" b="1" dirty="0" smtClean="0">
                <a:sym typeface="+mn-ea"/>
              </a:rPr>
              <a:t>位移载荷曲线</a:t>
            </a:r>
            <a:r>
              <a:rPr lang="en-US" altLang="zh-CN" sz="1600" b="1" dirty="0" smtClean="0">
                <a:sym typeface="+mn-ea"/>
              </a:rPr>
              <a:t>:</a:t>
            </a:r>
            <a:r>
              <a:rPr lang="en-US" altLang="zh-CN" sz="1600" b="1" dirty="0" smtClean="0"/>
              <a:t> </a:t>
            </a:r>
            <a:endParaRPr lang="en-US" altLang="zh-CN" sz="1600" b="1" dirty="0"/>
          </a:p>
        </p:txBody>
      </p:sp>
      <p:graphicFrame>
        <p:nvGraphicFramePr>
          <p:cNvPr id="20" name="表格 19"/>
          <p:cNvGraphicFramePr>
            <a:graphicFrameLocks noGrp="1"/>
          </p:cNvGraphicFramePr>
          <p:nvPr>
            <p:extLst>
              <p:ext uri="{D42A27DB-BD31-4B8C-83A1-F6EECF244321}">
                <p14:modId xmlns:p14="http://schemas.microsoft.com/office/powerpoint/2010/main" val="2628497057"/>
              </p:ext>
            </p:extLst>
          </p:nvPr>
        </p:nvGraphicFramePr>
        <p:xfrm>
          <a:off x="523213" y="4120875"/>
          <a:ext cx="8097573" cy="1799999"/>
        </p:xfrm>
        <a:graphic>
          <a:graphicData uri="http://schemas.openxmlformats.org/drawingml/2006/table">
            <a:tbl>
              <a:tblPr firstRow="1" firstCol="1" bandRow="1">
                <a:tableStyleId>{5C22544A-7EE6-4342-B048-85BDC9FD1C3A}</a:tableStyleId>
              </a:tblPr>
              <a:tblGrid>
                <a:gridCol w="1022508"/>
                <a:gridCol w="936104"/>
                <a:gridCol w="792088"/>
                <a:gridCol w="648072"/>
                <a:gridCol w="757429"/>
                <a:gridCol w="720080"/>
                <a:gridCol w="697536"/>
                <a:gridCol w="958648"/>
                <a:gridCol w="845028"/>
                <a:gridCol w="720080"/>
              </a:tblGrid>
              <a:tr h="296809">
                <a:tc rowSpan="2">
                  <a:txBody>
                    <a:bodyPr/>
                    <a:lstStyle/>
                    <a:p>
                      <a:pPr indent="127000" algn="l">
                        <a:lnSpc>
                          <a:spcPts val="2000"/>
                        </a:lnSpc>
                        <a:spcBef>
                          <a:spcPts val="300"/>
                        </a:spcBef>
                        <a:spcAft>
                          <a:spcPts val="300"/>
                        </a:spcAft>
                      </a:pPr>
                      <a:r>
                        <a:rPr lang="en-US" sz="1100" kern="100" dirty="0">
                          <a:effectLst/>
                        </a:rPr>
                        <a:t>[45/-45]</a:t>
                      </a:r>
                      <a:r>
                        <a:rPr lang="en-US" sz="1100" kern="100" baseline="-250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ts val="2000"/>
                        </a:lnSpc>
                        <a:spcBef>
                          <a:spcPts val="300"/>
                        </a:spcBef>
                        <a:spcAft>
                          <a:spcPts val="300"/>
                        </a:spcAft>
                      </a:pPr>
                      <a:r>
                        <a:rPr lang="en-US" sz="1100" kern="100">
                          <a:effectLst/>
                        </a:rPr>
                        <a:t>60mm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80mm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Bef>
                          <a:spcPts val="300"/>
                        </a:spcBef>
                        <a:spcAft>
                          <a:spcPts val="300"/>
                        </a:spcAft>
                      </a:pPr>
                      <a:r>
                        <a:rPr lang="en-US" sz="1100" kern="100">
                          <a:effectLst/>
                        </a:rPr>
                        <a:t>100mm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r>
              <a:tr h="391788">
                <a:tc vMerge="1">
                  <a:txBody>
                    <a:bodyPr/>
                    <a:lstStyle/>
                    <a:p>
                      <a:endParaRPr lang="zh-CN" altLang="en-US"/>
                    </a:p>
                  </a:txBody>
                  <a:tcP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实验结果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计算结果</a:t>
                      </a:r>
                      <a:r>
                        <a:rPr lang="en-US" sz="1100" kern="100" dirty="0" smtClean="0">
                          <a:effectLst/>
                        </a:rPr>
                        <a:t>(</a:t>
                      </a:r>
                      <a:r>
                        <a:rPr lang="en-US" sz="1100" kern="100" dirty="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a:effectLst/>
                        </a:rPr>
                        <a:t>实验</a:t>
                      </a:r>
                      <a:r>
                        <a:rPr lang="zh-CN" sz="1100" kern="100" dirty="0" smtClean="0">
                          <a:effectLst/>
                        </a:rPr>
                        <a:t>结果</a:t>
                      </a:r>
                      <a:endParaRPr lang="zh-CN" sz="1200" kern="100" dirty="0" smtClean="0">
                        <a:effectLst/>
                      </a:endParaRPr>
                    </a:p>
                    <a:p>
                      <a:pPr indent="0" algn="ctr">
                        <a:lnSpc>
                          <a:spcPct val="100000"/>
                        </a:lnSpc>
                        <a:spcBef>
                          <a:spcPts val="0"/>
                        </a:spcBef>
                        <a:spcAft>
                          <a:spcPts val="0"/>
                        </a:spcAft>
                      </a:pPr>
                      <a:r>
                        <a:rPr lang="en-US" sz="1100" kern="100" dirty="0" smtClean="0">
                          <a:effectLst/>
                        </a:rPr>
                        <a:t>(KN)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spcBef>
                          <a:spcPts val="0"/>
                        </a:spcBef>
                        <a:spcAft>
                          <a:spcPts val="0"/>
                        </a:spcAft>
                      </a:pPr>
                      <a:r>
                        <a:rPr lang="zh-CN" sz="1100" kern="100" dirty="0" smtClean="0">
                          <a:effectLst/>
                        </a:rPr>
                        <a:t>误差</a:t>
                      </a:r>
                      <a:r>
                        <a:rPr lang="en-US" sz="1100" kern="100" dirty="0" smtClean="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未使用剪切非线性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25.86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28.72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9.96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20.56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23.79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13.58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15.50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ts val="2000"/>
                        </a:lnSpc>
                        <a:spcBef>
                          <a:spcPts val="300"/>
                        </a:spcBef>
                        <a:spcAft>
                          <a:spcPts val="300"/>
                        </a:spcAft>
                      </a:pPr>
                      <a:r>
                        <a:rPr lang="en-US" sz="1100" kern="100" dirty="0">
                          <a:effectLst/>
                        </a:rPr>
                        <a:t>17.60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14.49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555701">
                <a:tc>
                  <a:txBody>
                    <a:bodyPr/>
                    <a:lstStyle/>
                    <a:p>
                      <a:pPr indent="127000" algn="ctr">
                        <a:lnSpc>
                          <a:spcPts val="2000"/>
                        </a:lnSpc>
                        <a:spcBef>
                          <a:spcPts val="300"/>
                        </a:spcBef>
                        <a:spcAft>
                          <a:spcPts val="300"/>
                        </a:spcAft>
                      </a:pPr>
                      <a:r>
                        <a:rPr lang="zh-CN" sz="1100" kern="100" dirty="0">
                          <a:effectLst/>
                        </a:rPr>
                        <a:t>使用剪切非线性</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6.65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21.39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10.09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ts val="2000"/>
                        </a:lnSpc>
                        <a:spcBef>
                          <a:spcPts val="300"/>
                        </a:spcBef>
                        <a:spcAft>
                          <a:spcPts val="300"/>
                        </a:spcAft>
                      </a:pPr>
                      <a:r>
                        <a:rPr lang="en-US" sz="1100" kern="100" dirty="0">
                          <a:effectLst/>
                        </a:rPr>
                        <a:t>16.01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indent="127000" algn="ctr">
                        <a:lnSpc>
                          <a:spcPts val="2000"/>
                        </a:lnSpc>
                        <a:spcBef>
                          <a:spcPts val="300"/>
                        </a:spcBef>
                        <a:spcAft>
                          <a:spcPts val="300"/>
                        </a:spcAft>
                      </a:pPr>
                      <a:r>
                        <a:rPr lang="en-US" sz="1100" kern="100" dirty="0">
                          <a:effectLst/>
                        </a:rPr>
                        <a:t>9.03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22" name="矩形 21"/>
          <p:cNvSpPr/>
          <p:nvPr/>
        </p:nvSpPr>
        <p:spPr>
          <a:xfrm>
            <a:off x="482213" y="6104523"/>
            <a:ext cx="8130611" cy="348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ts val="2000"/>
              </a:lnSpc>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rPr>
              <a:t>剪切非线性能</a:t>
            </a:r>
            <a:r>
              <a:rPr lang="zh-CN" altLang="en-US" sz="1600" b="1" kern="100" dirty="0">
                <a:solidFill>
                  <a:srgbClr val="FF0000"/>
                </a:solidFill>
                <a:latin typeface="Times New Roman" panose="02020603050405020304" pitchFamily="18" charset="0"/>
                <a:ea typeface="宋体" panose="02010600030101010101" pitchFamily="2" charset="-122"/>
              </a:rPr>
              <a:t>比较准确地模拟角对称铺层层合板在单向拉伸过程中出现的非线性</a:t>
            </a:r>
            <a:r>
              <a:rPr lang="zh-CN" altLang="en-US" sz="1600" b="1" kern="100" dirty="0" smtClean="0">
                <a:solidFill>
                  <a:srgbClr val="FF0000"/>
                </a:solidFill>
                <a:latin typeface="Times New Roman" panose="02020603050405020304" pitchFamily="18" charset="0"/>
                <a:ea typeface="宋体" panose="02010600030101010101" pitchFamily="2" charset="-122"/>
              </a:rPr>
              <a:t>现象。</a:t>
            </a:r>
            <a:endParaRPr lang="zh-CN" altLang="zh-CN" sz="1600" b="1" kern="100" dirty="0">
              <a:solidFill>
                <a:srgbClr val="FF0000"/>
              </a:solidFill>
              <a:effectLst/>
              <a:latin typeface="Times New Roman" panose="02020603050405020304" pitchFamily="18" charset="0"/>
              <a:ea typeface="宋体" panose="02010600030101010101" pitchFamily="2" charset="-122"/>
            </a:endParaRPr>
          </a:p>
        </p:txBody>
      </p:sp>
      <p:sp>
        <p:nvSpPr>
          <p:cNvPr id="23" name="灯片编号占位符 22"/>
          <p:cNvSpPr>
            <a:spLocks noGrp="1"/>
          </p:cNvSpPr>
          <p:nvPr>
            <p:ph type="sldNum" sz="quarter" idx="12"/>
          </p:nvPr>
        </p:nvSpPr>
        <p:spPr/>
        <p:txBody>
          <a:bodyPr/>
          <a:lstStyle/>
          <a:p>
            <a:pPr>
              <a:defRPr/>
            </a:pPr>
            <a:fld id="{06C88229-2361-4A3F-BA53-4D47DBEF09B6}" type="slidenum">
              <a:rPr lang="en-US" altLang="zh-CN" smtClean="0"/>
              <a:pPr>
                <a:defRPr/>
              </a:pPr>
              <a:t>28</a:t>
            </a:fld>
            <a:endParaRPr lang="en-US" altLang="zh-CN"/>
          </a:p>
        </p:txBody>
      </p:sp>
    </p:spTree>
    <p:extLst>
      <p:ext uri="{BB962C8B-B14F-4D97-AF65-F5344CB8AC3E}">
        <p14:creationId xmlns:p14="http://schemas.microsoft.com/office/powerpoint/2010/main" val="8034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grpSp>
        <p:nvGrpSpPr>
          <p:cNvPr id="40" name="Group 2"/>
          <p:cNvGrpSpPr>
            <a:grpSpLocks/>
          </p:cNvGrpSpPr>
          <p:nvPr/>
        </p:nvGrpSpPr>
        <p:grpSpPr bwMode="auto">
          <a:xfrm>
            <a:off x="704764" y="4647007"/>
            <a:ext cx="606086" cy="529062"/>
            <a:chOff x="1110" y="2656"/>
            <a:chExt cx="1549" cy="1351"/>
          </a:xfrm>
          <a:solidFill>
            <a:srgbClr val="00B050"/>
          </a:solidFill>
        </p:grpSpPr>
        <p:sp>
          <p:nvSpPr>
            <p:cNvPr id="41"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2"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3"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4"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总结与展望</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45" name="Text Box 12"/>
          <p:cNvSpPr txBox="1">
            <a:spLocks noChangeArrowheads="1"/>
          </p:cNvSpPr>
          <p:nvPr/>
        </p:nvSpPr>
        <p:spPr bwMode="gray">
          <a:xfrm>
            <a:off x="851868" y="469678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46"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29</a:t>
            </a:fld>
            <a:endParaRPr lang="en-US" altLang="zh-CN"/>
          </a:p>
        </p:txBody>
      </p:sp>
    </p:spTree>
    <p:extLst>
      <p:ext uri="{BB962C8B-B14F-4D97-AF65-F5344CB8AC3E}">
        <p14:creationId xmlns:p14="http://schemas.microsoft.com/office/powerpoint/2010/main" val="19650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rgbClr val="0070C0"/>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solidFill>
              <a:srgbClr val="00B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绪论</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2" name="Group 2"/>
          <p:cNvGrpSpPr>
            <a:grpSpLocks/>
          </p:cNvGrpSpPr>
          <p:nvPr/>
        </p:nvGrpSpPr>
        <p:grpSpPr bwMode="auto">
          <a:xfrm>
            <a:off x="698076" y="2486767"/>
            <a:ext cx="606086" cy="529062"/>
            <a:chOff x="1110" y="2656"/>
            <a:chExt cx="1549" cy="1351"/>
          </a:xfrm>
          <a:solidFill>
            <a:schemeClr val="bg1">
              <a:lumMod val="85000"/>
            </a:schemeClr>
          </a:solidFill>
        </p:grpSpPr>
        <p:sp>
          <p:nvSpPr>
            <p:cNvPr id="213"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4"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15"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16"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大开孔复合材料层合板破坏理论的研究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17" name="Text Box 12"/>
          <p:cNvSpPr txBox="1">
            <a:spLocks noChangeArrowheads="1"/>
          </p:cNvSpPr>
          <p:nvPr/>
        </p:nvSpPr>
        <p:spPr bwMode="gray">
          <a:xfrm>
            <a:off x="845180" y="253654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218"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3</a:t>
            </a:fld>
            <a:endParaRPr lang="en-US" altLang="zh-CN"/>
          </a:p>
        </p:txBody>
      </p:sp>
    </p:spTree>
    <p:extLst>
      <p:ext uri="{BB962C8B-B14F-4D97-AF65-F5344CB8AC3E}">
        <p14:creationId xmlns:p14="http://schemas.microsoft.com/office/powerpoint/2010/main" val="122889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5.1 </a:t>
            </a:r>
            <a:r>
              <a:rPr lang="zh-CN" altLang="en-US" sz="2600" dirty="0" smtClean="0">
                <a:latin typeface="Arial" panose="020B0604020202020204" pitchFamily="34" charset="0"/>
                <a:ea typeface="黑体" pitchFamily="2" charset="-122"/>
                <a:cs typeface="Arial" panose="020B0604020202020204" pitchFamily="34" charset="0"/>
              </a:rPr>
              <a:t>工作总结</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452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9" name="组合 38"/>
          <p:cNvGrpSpPr/>
          <p:nvPr/>
        </p:nvGrpSpPr>
        <p:grpSpPr>
          <a:xfrm>
            <a:off x="955532" y="1268760"/>
            <a:ext cx="7936948" cy="5432077"/>
            <a:chOff x="955532" y="1485876"/>
            <a:chExt cx="7936948" cy="5478780"/>
          </a:xfrm>
        </p:grpSpPr>
        <p:sp>
          <p:nvSpPr>
            <p:cNvPr id="41" name="AutoShape 8"/>
            <p:cNvSpPr>
              <a:spLocks noChangeArrowheads="1"/>
            </p:cNvSpPr>
            <p:nvPr/>
          </p:nvSpPr>
          <p:spPr bwMode="gray">
            <a:xfrm>
              <a:off x="955533" y="1485876"/>
              <a:ext cx="7936947" cy="147290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zh-CN" altLang="en-US" dirty="0">
                <a:latin typeface="方正姚体" panose="02010601030101010101" pitchFamily="2" charset="-122"/>
                <a:ea typeface="方正姚体" panose="02010601030101010101" pitchFamily="2" charset="-122"/>
              </a:endParaRPr>
            </a:p>
          </p:txBody>
        </p:sp>
        <p:sp>
          <p:nvSpPr>
            <p:cNvPr id="42" name="AutoShape 8"/>
            <p:cNvSpPr>
              <a:spLocks noChangeArrowheads="1"/>
            </p:cNvSpPr>
            <p:nvPr/>
          </p:nvSpPr>
          <p:spPr bwMode="gray">
            <a:xfrm>
              <a:off x="955532" y="3198410"/>
              <a:ext cx="7936948" cy="1516131"/>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solidFill>
                  <a:srgbClr val="FF0000"/>
                </a:solidFill>
                <a:latin typeface="方正姚体" panose="02010601030101010101" pitchFamily="2" charset="-122"/>
                <a:ea typeface="方正姚体" panose="02010601030101010101" pitchFamily="2" charset="-122"/>
              </a:endParaRPr>
            </a:p>
          </p:txBody>
        </p:sp>
        <p:sp>
          <p:nvSpPr>
            <p:cNvPr id="44" name="AutoShape 8"/>
            <p:cNvSpPr>
              <a:spLocks noChangeArrowheads="1"/>
            </p:cNvSpPr>
            <p:nvPr/>
          </p:nvSpPr>
          <p:spPr bwMode="gray">
            <a:xfrm>
              <a:off x="955532" y="4871920"/>
              <a:ext cx="7936948" cy="2092736"/>
            </a:xfrm>
            <a:prstGeom prst="roundRect">
              <a:avLst>
                <a:gd name="adj" fmla="val 50000"/>
              </a:avLst>
            </a:prstGeom>
            <a:solidFill>
              <a:schemeClr val="bg1"/>
            </a:solidFill>
            <a:ln w="3175" cap="rnd">
              <a:solidFill>
                <a:srgbClr val="0070C0"/>
              </a:solidFill>
              <a:prstDash val="solid"/>
              <a:round/>
              <a:headEnd/>
              <a:tailEnd/>
            </a:ln>
            <a:effectLst/>
          </p:spPr>
          <p:txBody>
            <a:bodyPr wrap="none" anchor="ctr"/>
            <a:lstStyle/>
            <a:p>
              <a:pPr>
                <a:defRPr/>
              </a:pPr>
              <a:endParaRPr lang="en-US" altLang="zh-CN" sz="2400" dirty="0" smtClean="0">
                <a:latin typeface="方正姚体" panose="02010601030101010101" pitchFamily="2" charset="-122"/>
                <a:ea typeface="方正姚体" panose="02010601030101010101" pitchFamily="2" charset="-122"/>
              </a:endParaRPr>
            </a:p>
          </p:txBody>
        </p:sp>
      </p:grpSp>
      <p:sp>
        <p:nvSpPr>
          <p:cNvPr id="8" name="流程图: 联系 7"/>
          <p:cNvSpPr/>
          <p:nvPr/>
        </p:nvSpPr>
        <p:spPr bwMode="auto">
          <a:xfrm>
            <a:off x="357187" y="179316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10" name="直接连接符 9"/>
          <p:cNvCxnSpPr>
            <a:stCxn id="8" idx="6"/>
          </p:cNvCxnSpPr>
          <p:nvPr/>
        </p:nvCxnSpPr>
        <p:spPr bwMode="auto">
          <a:xfrm>
            <a:off x="539552" y="190118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5" name="流程图: 联系 44"/>
          <p:cNvSpPr/>
          <p:nvPr/>
        </p:nvSpPr>
        <p:spPr bwMode="auto">
          <a:xfrm>
            <a:off x="357187" y="3631348"/>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6" name="直接连接符 45"/>
          <p:cNvCxnSpPr>
            <a:stCxn id="45" idx="6"/>
          </p:cNvCxnSpPr>
          <p:nvPr/>
        </p:nvCxnSpPr>
        <p:spPr bwMode="auto">
          <a:xfrm>
            <a:off x="539552" y="3739360"/>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7" name="流程图: 联系 46"/>
          <p:cNvSpPr/>
          <p:nvPr/>
        </p:nvSpPr>
        <p:spPr bwMode="auto">
          <a:xfrm>
            <a:off x="357186" y="5230323"/>
            <a:ext cx="182365" cy="216024"/>
          </a:xfrm>
          <a:prstGeom prst="flowChartConnector">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8" name="直接连接符 47"/>
          <p:cNvCxnSpPr>
            <a:stCxn id="47" idx="6"/>
          </p:cNvCxnSpPr>
          <p:nvPr/>
        </p:nvCxnSpPr>
        <p:spPr bwMode="auto">
          <a:xfrm>
            <a:off x="539551" y="5338335"/>
            <a:ext cx="415981" cy="54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 name="文本框 2"/>
          <p:cNvSpPr txBox="1"/>
          <p:nvPr/>
        </p:nvSpPr>
        <p:spPr>
          <a:xfrm>
            <a:off x="1246086" y="1268760"/>
            <a:ext cx="7440713" cy="1754326"/>
          </a:xfrm>
          <a:prstGeom prst="rect">
            <a:avLst/>
          </a:prstGeom>
          <a:noFill/>
        </p:spPr>
        <p:txBody>
          <a:bodyPr wrap="square" rtlCol="0">
            <a:spAutoFit/>
          </a:bodyPr>
          <a:lstStyle/>
          <a:p>
            <a:pPr>
              <a:defRPr/>
            </a:pPr>
            <a:r>
              <a:rPr lang="zh-CN" altLang="en-US" dirty="0">
                <a:latin typeface="方正姚体" panose="02010601030101010101" pitchFamily="2" charset="-122"/>
                <a:ea typeface="方正姚体" panose="02010601030101010101" pitchFamily="2" charset="-122"/>
              </a:rPr>
              <a:t>对</a:t>
            </a:r>
            <a:r>
              <a:rPr lang="zh-CN" altLang="en-US" dirty="0">
                <a:solidFill>
                  <a:srgbClr val="FF0000"/>
                </a:solidFill>
                <a:latin typeface="方正姚体" panose="02010601030101010101" pitchFamily="2" charset="-122"/>
                <a:ea typeface="方正姚体" panose="02010601030101010101" pitchFamily="2" charset="-122"/>
              </a:rPr>
              <a:t>不同铺层</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不同孔径</a:t>
            </a:r>
            <a:r>
              <a:rPr lang="zh-CN" altLang="en-US" dirty="0">
                <a:latin typeface="方正姚体" panose="02010601030101010101" pitchFamily="2" charset="-122"/>
                <a:ea typeface="方正姚体" panose="02010601030101010101" pitchFamily="2" charset="-122"/>
              </a:rPr>
              <a:t>的大开孔复合材料层合板进行了</a:t>
            </a:r>
            <a:r>
              <a:rPr lang="zh-CN" altLang="en-US" dirty="0" smtClean="0">
                <a:latin typeface="方正姚体" panose="02010601030101010101" pitchFamily="2" charset="-122"/>
                <a:ea typeface="方正姚体" panose="02010601030101010101" pitchFamily="2" charset="-122"/>
              </a:rPr>
              <a:t>单向拉伸</a:t>
            </a:r>
            <a:r>
              <a:rPr lang="zh-CN" altLang="en-US" dirty="0">
                <a:latin typeface="方正姚体" panose="02010601030101010101" pitchFamily="2" charset="-122"/>
                <a:ea typeface="方正姚体" panose="02010601030101010101" pitchFamily="2" charset="-122"/>
              </a:rPr>
              <a:t>实验，并且同时采用</a:t>
            </a:r>
            <a:r>
              <a:rPr lang="zh-CN" altLang="en-US" dirty="0">
                <a:solidFill>
                  <a:srgbClr val="FF0000"/>
                </a:solidFill>
                <a:latin typeface="方正姚体" panose="02010601030101010101" pitchFamily="2" charset="-122"/>
                <a:ea typeface="方正姚体" panose="02010601030101010101" pitchFamily="2" charset="-122"/>
              </a:rPr>
              <a:t>光测法</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DIC</a:t>
            </a:r>
            <a:r>
              <a:rPr lang="zh-CN" altLang="en-US" dirty="0">
                <a:latin typeface="方正姚体" panose="02010601030101010101" pitchFamily="2" charset="-122"/>
                <a:ea typeface="方正姚体" panose="02010601030101010101" pitchFamily="2" charset="-122"/>
              </a:rPr>
              <a:t>测试）和</a:t>
            </a:r>
            <a:r>
              <a:rPr lang="zh-CN" altLang="en-US" dirty="0">
                <a:solidFill>
                  <a:srgbClr val="FF0000"/>
                </a:solidFill>
                <a:latin typeface="方正姚体" panose="02010601030101010101" pitchFamily="2" charset="-122"/>
                <a:ea typeface="方正姚体" panose="02010601030101010101" pitchFamily="2" charset="-122"/>
              </a:rPr>
              <a:t>电测</a:t>
            </a:r>
            <a:r>
              <a:rPr lang="zh-CN" altLang="en-US" dirty="0" smtClean="0">
                <a:solidFill>
                  <a:srgbClr val="FF0000"/>
                </a:solidFill>
                <a:latin typeface="方正姚体" panose="02010601030101010101" pitchFamily="2" charset="-122"/>
                <a:ea typeface="方正姚体" panose="02010601030101010101" pitchFamily="2" charset="-122"/>
              </a:rPr>
              <a:t>法</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应变片）两种方式进行了拉伸过程中应变的测量。</a:t>
            </a:r>
            <a:r>
              <a:rPr lang="zh-CN" altLang="en-US" dirty="0" smtClean="0">
                <a:latin typeface="方正姚体" panose="02010601030101010101" pitchFamily="2" charset="-122"/>
                <a:ea typeface="方正姚体" panose="02010601030101010101" pitchFamily="2" charset="-122"/>
              </a:rPr>
              <a:t>通过对</a:t>
            </a:r>
            <a:r>
              <a:rPr lang="zh-CN" altLang="en-US" dirty="0">
                <a:latin typeface="方正姚体" panose="02010601030101010101" pitchFamily="2" charset="-122"/>
                <a:ea typeface="方正姚体" panose="02010601030101010101" pitchFamily="2" charset="-122"/>
              </a:rPr>
              <a:t>位移载荷曲线以及应变场的分析，探究</a:t>
            </a:r>
            <a:r>
              <a:rPr lang="zh-CN" altLang="en-US" dirty="0" smtClean="0">
                <a:latin typeface="方正姚体" panose="02010601030101010101" pitchFamily="2" charset="-122"/>
                <a:ea typeface="方正姚体" panose="02010601030101010101" pitchFamily="2" charset="-122"/>
              </a:rPr>
              <a:t>了大</a:t>
            </a:r>
            <a:r>
              <a:rPr lang="zh-CN" altLang="en-US" dirty="0">
                <a:latin typeface="方正姚体" panose="02010601030101010101" pitchFamily="2" charset="-122"/>
                <a:ea typeface="方正姚体" panose="02010601030101010101" pitchFamily="2" charset="-122"/>
              </a:rPr>
              <a:t>开孔层合板在单向拉伸载荷作用下的</a:t>
            </a:r>
            <a:r>
              <a:rPr lang="zh-CN" altLang="en-US" dirty="0">
                <a:solidFill>
                  <a:srgbClr val="FF0000"/>
                </a:solidFill>
                <a:latin typeface="方正姚体" panose="02010601030101010101" pitchFamily="2" charset="-122"/>
                <a:ea typeface="方正姚体" panose="02010601030101010101" pitchFamily="2" charset="-122"/>
              </a:rPr>
              <a:t>断裂特性</a:t>
            </a:r>
            <a:r>
              <a:rPr lang="zh-CN" altLang="en-US" dirty="0" smtClean="0">
                <a:solidFill>
                  <a:srgbClr val="FF0000"/>
                </a:solidFill>
                <a:latin typeface="方正姚体" panose="02010601030101010101" pitchFamily="2" charset="-122"/>
                <a:ea typeface="方正姚体" panose="02010601030101010101" pitchFamily="2" charset="-122"/>
              </a:rPr>
              <a:t>、极限载荷</a:t>
            </a:r>
            <a:r>
              <a:rPr lang="zh-CN" altLang="en-US" dirty="0">
                <a:solidFill>
                  <a:srgbClr val="FF0000"/>
                </a:solidFill>
                <a:latin typeface="方正姚体" panose="02010601030101010101" pitchFamily="2" charset="-122"/>
                <a:ea typeface="方正姚体" panose="02010601030101010101" pitchFamily="2" charset="-122"/>
              </a:rPr>
              <a:t>、应力集中以及破坏机理。</a:t>
            </a:r>
          </a:p>
          <a:p>
            <a:endParaRPr lang="zh-CN" altLang="en-US" dirty="0"/>
          </a:p>
        </p:txBody>
      </p:sp>
      <p:sp>
        <p:nvSpPr>
          <p:cNvPr id="5" name="文本框 4"/>
          <p:cNvSpPr txBox="1"/>
          <p:nvPr/>
        </p:nvSpPr>
        <p:spPr>
          <a:xfrm>
            <a:off x="1246086" y="3102508"/>
            <a:ext cx="7286354" cy="1200329"/>
          </a:xfrm>
          <a:prstGeom prst="rect">
            <a:avLst/>
          </a:prstGeom>
          <a:noFill/>
        </p:spPr>
        <p:txBody>
          <a:bodyPr wrap="square" rtlCol="0">
            <a:spAutoFit/>
          </a:bodyPr>
          <a:lstStyle/>
          <a:p>
            <a:r>
              <a:rPr lang="zh-CN" altLang="en-US" dirty="0">
                <a:latin typeface="方正姚体" panose="02010601030101010101" pitchFamily="2" charset="-122"/>
                <a:ea typeface="方正姚体" panose="02010601030101010101" pitchFamily="2" charset="-122"/>
              </a:rPr>
              <a:t>基于连续损伤模型的理论</a:t>
            </a:r>
            <a:r>
              <a:rPr lang="zh-CN" altLang="en-US" dirty="0" smtClean="0">
                <a:latin typeface="方正姚体" panose="02010601030101010101" pitchFamily="2" charset="-122"/>
                <a:ea typeface="方正姚体" panose="02010601030101010101" pitchFamily="2" charset="-122"/>
              </a:rPr>
              <a:t>，推导</a:t>
            </a:r>
            <a:r>
              <a:rPr lang="zh-CN" altLang="en-US" dirty="0">
                <a:latin typeface="方正姚体" panose="02010601030101010101" pitchFamily="2" charset="-122"/>
                <a:ea typeface="方正姚体" panose="02010601030101010101" pitchFamily="2" charset="-122"/>
              </a:rPr>
              <a:t>了</a:t>
            </a:r>
            <a:r>
              <a:rPr lang="zh-CN" altLang="en-US" dirty="0">
                <a:solidFill>
                  <a:srgbClr val="FF0000"/>
                </a:solidFill>
                <a:latin typeface="方正姚体" panose="02010601030101010101" pitchFamily="2" charset="-122"/>
                <a:ea typeface="方正姚体" panose="02010601030101010101" pitchFamily="2" charset="-122"/>
              </a:rPr>
              <a:t>线性退化</a:t>
            </a:r>
            <a:r>
              <a:rPr lang="zh-CN" altLang="en-US" dirty="0">
                <a:latin typeface="方正姚体" panose="02010601030101010101" pitchFamily="2" charset="-122"/>
                <a:ea typeface="方正姚体" panose="02010601030101010101" pitchFamily="2" charset="-122"/>
              </a:rPr>
              <a:t>和</a:t>
            </a:r>
            <a:r>
              <a:rPr lang="zh-CN" altLang="en-US" dirty="0">
                <a:solidFill>
                  <a:srgbClr val="FF0000"/>
                </a:solidFill>
                <a:latin typeface="方正姚体" panose="02010601030101010101" pitchFamily="2" charset="-122"/>
                <a:ea typeface="方正姚体" panose="02010601030101010101" pitchFamily="2" charset="-122"/>
              </a:rPr>
              <a:t>指数退化</a:t>
            </a:r>
            <a:r>
              <a:rPr lang="zh-CN" altLang="en-US" dirty="0">
                <a:latin typeface="方正姚体" panose="02010601030101010101" pitchFamily="2" charset="-122"/>
                <a:ea typeface="方正姚体" panose="02010601030101010101" pitchFamily="2" charset="-122"/>
              </a:rPr>
              <a:t>模型中的损伤变量的</a:t>
            </a:r>
            <a:r>
              <a:rPr lang="zh-CN" altLang="en-US" dirty="0" smtClean="0">
                <a:latin typeface="方正姚体" panose="02010601030101010101" pitchFamily="2" charset="-122"/>
                <a:ea typeface="方正姚体" panose="02010601030101010101" pitchFamily="2" charset="-122"/>
              </a:rPr>
              <a:t>表达式。利用</a:t>
            </a:r>
            <a:r>
              <a:rPr lang="en-US" altLang="zh-CN" dirty="0" err="1">
                <a:latin typeface="方正姚体" panose="02010601030101010101" pitchFamily="2" charset="-122"/>
                <a:ea typeface="方正姚体" panose="02010601030101010101" pitchFamily="2" charset="-122"/>
              </a:rPr>
              <a:t>Ramberg</a:t>
            </a:r>
            <a:r>
              <a:rPr lang="en-US" altLang="zh-CN" dirty="0">
                <a:latin typeface="方正姚体" panose="02010601030101010101" pitchFamily="2" charset="-122"/>
                <a:ea typeface="方正姚体" panose="02010601030101010101" pitchFamily="2" charset="-122"/>
              </a:rPr>
              <a:t>-Osgood</a:t>
            </a:r>
            <a:r>
              <a:rPr lang="zh-CN" altLang="en-US" dirty="0">
                <a:latin typeface="方正姚体" panose="02010601030101010101" pitchFamily="2" charset="-122"/>
                <a:ea typeface="方正姚体" panose="02010601030101010101" pitchFamily="2" charset="-122"/>
              </a:rPr>
              <a:t>方程来定义层合板中的</a:t>
            </a:r>
            <a:r>
              <a:rPr lang="zh-CN" altLang="en-US" dirty="0">
                <a:solidFill>
                  <a:srgbClr val="FF0000"/>
                </a:solidFill>
                <a:latin typeface="方正姚体" panose="02010601030101010101" pitchFamily="2" charset="-122"/>
                <a:ea typeface="方正姚体" panose="02010601030101010101" pitchFamily="2" charset="-122"/>
              </a:rPr>
              <a:t>剪切非线性本构关系</a:t>
            </a:r>
            <a:r>
              <a:rPr lang="zh-CN" altLang="en-US" dirty="0" smtClean="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同时</a:t>
            </a:r>
            <a:r>
              <a:rPr lang="zh-CN" altLang="en-US" dirty="0" smtClean="0">
                <a:latin typeface="方正姚体" panose="02010601030101010101" pitchFamily="2" charset="-122"/>
                <a:ea typeface="方正姚体" panose="02010601030101010101" pitchFamily="2" charset="-122"/>
              </a:rPr>
              <a:t>通过</a:t>
            </a:r>
            <a:r>
              <a:rPr lang="zh-CN" altLang="en-US" dirty="0">
                <a:solidFill>
                  <a:srgbClr val="FF0000"/>
                </a:solidFill>
                <a:latin typeface="方正姚体" panose="02010601030101010101" pitchFamily="2" charset="-122"/>
                <a:ea typeface="方正姚体" panose="02010601030101010101" pitchFamily="2" charset="-122"/>
              </a:rPr>
              <a:t>就地强度效应</a:t>
            </a:r>
            <a:r>
              <a:rPr lang="zh-CN" altLang="en-US" dirty="0">
                <a:latin typeface="方正姚体" panose="02010601030101010101" pitchFamily="2" charset="-122"/>
                <a:ea typeface="方正姚体" panose="02010601030101010101" pitchFamily="2" charset="-122"/>
              </a:rPr>
              <a:t>对不同铺层的材料参数进行修正，</a:t>
            </a:r>
            <a:r>
              <a:rPr lang="zh-CN" altLang="en-US" dirty="0" smtClean="0">
                <a:latin typeface="方正姚体" panose="02010601030101010101" pitchFamily="2" charset="-122"/>
                <a:ea typeface="方正姚体" panose="02010601030101010101" pitchFamily="2" charset="-122"/>
              </a:rPr>
              <a:t>改进</a:t>
            </a:r>
            <a:r>
              <a:rPr lang="zh-CN" altLang="en-US" dirty="0">
                <a:latin typeface="方正姚体" panose="02010601030101010101" pitchFamily="2" charset="-122"/>
                <a:ea typeface="方正姚体" panose="02010601030101010101" pitchFamily="2" charset="-122"/>
              </a:rPr>
              <a:t>并发展了</a:t>
            </a:r>
            <a:r>
              <a:rPr lang="zh-CN" altLang="en-US" dirty="0">
                <a:solidFill>
                  <a:srgbClr val="FF0000"/>
                </a:solidFill>
                <a:latin typeface="方正姚体" panose="02010601030101010101" pitchFamily="2" charset="-122"/>
                <a:ea typeface="方正姚体" panose="02010601030101010101" pitchFamily="2" charset="-122"/>
              </a:rPr>
              <a:t>大开孔复合材料层合板损伤的数值计算方法</a:t>
            </a:r>
            <a:r>
              <a:rPr lang="zh-CN" altLang="en-US" dirty="0">
                <a:latin typeface="方正姚体" panose="02010601030101010101" pitchFamily="2" charset="-122"/>
                <a:ea typeface="方正姚体" panose="02010601030101010101" pitchFamily="2" charset="-122"/>
              </a:rPr>
              <a:t>。</a:t>
            </a:r>
          </a:p>
        </p:txBody>
      </p:sp>
      <p:sp>
        <p:nvSpPr>
          <p:cNvPr id="9" name="文本框 8"/>
          <p:cNvSpPr txBox="1"/>
          <p:nvPr/>
        </p:nvSpPr>
        <p:spPr>
          <a:xfrm>
            <a:off x="1323605" y="4654805"/>
            <a:ext cx="7363193" cy="2308324"/>
          </a:xfrm>
          <a:prstGeom prst="rect">
            <a:avLst/>
          </a:prstGeom>
          <a:noFill/>
        </p:spPr>
        <p:txBody>
          <a:bodyPr wrap="square" rtlCol="0">
            <a:spAutoFit/>
          </a:bodyPr>
          <a:lstStyle/>
          <a:p>
            <a:r>
              <a:rPr lang="zh-CN" altLang="zh-CN" dirty="0" smtClean="0">
                <a:latin typeface="方正姚体" panose="02010601030101010101" pitchFamily="2" charset="-122"/>
                <a:ea typeface="方正姚体" panose="02010601030101010101" pitchFamily="2" charset="-122"/>
              </a:rPr>
              <a:t>利用有限元软件</a:t>
            </a:r>
            <a:r>
              <a:rPr lang="en-US" altLang="zh-CN" dirty="0" smtClean="0">
                <a:latin typeface="方正姚体" panose="02010601030101010101" pitchFamily="2" charset="-122"/>
                <a:ea typeface="方正姚体" panose="02010601030101010101" pitchFamily="2" charset="-122"/>
              </a:rPr>
              <a:t>ABAQUS</a:t>
            </a:r>
            <a:r>
              <a:rPr lang="zh-CN" altLang="en-US" dirty="0" smtClean="0">
                <a:latin typeface="方正姚体" panose="02010601030101010101" pitchFamily="2" charset="-122"/>
                <a:ea typeface="方正姚体" panose="02010601030101010101" pitchFamily="2" charset="-122"/>
              </a:rPr>
              <a:t>进行数值</a:t>
            </a:r>
            <a:r>
              <a:rPr lang="zh-CN" altLang="zh-CN" dirty="0" smtClean="0">
                <a:latin typeface="方正姚体" panose="02010601030101010101" pitchFamily="2" charset="-122"/>
                <a:ea typeface="方正姚体" panose="02010601030101010101" pitchFamily="2" charset="-122"/>
              </a:rPr>
              <a:t>模拟，通过</a:t>
            </a:r>
            <a:r>
              <a:rPr lang="en-US" altLang="zh-CN" dirty="0">
                <a:latin typeface="方正姚体" panose="02010601030101010101" pitchFamily="2" charset="-122"/>
                <a:ea typeface="方正姚体" panose="02010601030101010101" pitchFamily="2" charset="-122"/>
              </a:rPr>
              <a:t>Fortran</a:t>
            </a:r>
            <a:r>
              <a:rPr lang="zh-CN" altLang="zh-CN" dirty="0">
                <a:latin typeface="方正姚体" panose="02010601030101010101" pitchFamily="2" charset="-122"/>
                <a:ea typeface="方正姚体" panose="02010601030101010101" pitchFamily="2" charset="-122"/>
              </a:rPr>
              <a:t>语言编写</a:t>
            </a:r>
            <a:r>
              <a:rPr lang="en-US" altLang="zh-CN" dirty="0">
                <a:latin typeface="方正姚体" panose="02010601030101010101" pitchFamily="2" charset="-122"/>
                <a:ea typeface="方正姚体" panose="02010601030101010101" pitchFamily="2" charset="-122"/>
              </a:rPr>
              <a:t>UMAT</a:t>
            </a:r>
            <a:r>
              <a:rPr lang="zh-CN" altLang="zh-CN" dirty="0">
                <a:latin typeface="方正姚体" panose="02010601030101010101" pitchFamily="2" charset="-122"/>
                <a:ea typeface="方正姚体" panose="02010601030101010101" pitchFamily="2" charset="-122"/>
              </a:rPr>
              <a:t>子程序</a:t>
            </a:r>
            <a:r>
              <a:rPr lang="zh-CN" altLang="zh-CN" dirty="0" smtClean="0">
                <a:latin typeface="方正姚体" panose="02010601030101010101" pitchFamily="2" charset="-122"/>
                <a:ea typeface="方正姚体" panose="02010601030101010101" pitchFamily="2" charset="-122"/>
              </a:rPr>
              <a:t>，</a:t>
            </a:r>
            <a:r>
              <a:rPr lang="zh-CN" altLang="en-US" dirty="0" smtClean="0">
                <a:latin typeface="方正姚体" panose="02010601030101010101" pitchFamily="2" charset="-122"/>
                <a:ea typeface="方正姚体" panose="02010601030101010101" pitchFamily="2" charset="-122"/>
              </a:rPr>
              <a:t>将渐进损伤模型和有限元计算结合</a:t>
            </a:r>
            <a:r>
              <a:rPr lang="zh-CN" altLang="zh-CN" dirty="0" smtClean="0">
                <a:latin typeface="方正姚体" panose="02010601030101010101" pitchFamily="2" charset="-122"/>
                <a:ea typeface="方正姚体" panose="02010601030101010101" pitchFamily="2" charset="-122"/>
              </a:rPr>
              <a:t>。将</a:t>
            </a:r>
            <a:r>
              <a:rPr lang="zh-CN" altLang="zh-CN" dirty="0">
                <a:solidFill>
                  <a:srgbClr val="FF0000"/>
                </a:solidFill>
                <a:latin typeface="方正姚体" panose="02010601030101010101" pitchFamily="2" charset="-122"/>
                <a:ea typeface="方正姚体" panose="02010601030101010101" pitchFamily="2" charset="-122"/>
              </a:rPr>
              <a:t>不同铺层</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不同孔径</a:t>
            </a:r>
            <a:r>
              <a:rPr lang="zh-CN" altLang="zh-CN" dirty="0">
                <a:latin typeface="方正姚体" panose="02010601030101010101" pitchFamily="2" charset="-122"/>
                <a:ea typeface="方正姚体" panose="02010601030101010101" pitchFamily="2" charset="-122"/>
              </a:rPr>
              <a:t>的</a:t>
            </a:r>
            <a:r>
              <a:rPr lang="zh-CN" altLang="zh-CN" dirty="0">
                <a:solidFill>
                  <a:srgbClr val="FF0000"/>
                </a:solidFill>
                <a:latin typeface="方正姚体" panose="02010601030101010101" pitchFamily="2" charset="-122"/>
                <a:ea typeface="方正姚体" panose="02010601030101010101" pitchFamily="2" charset="-122"/>
              </a:rPr>
              <a:t>大开孔复合材料层合板</a:t>
            </a:r>
            <a:r>
              <a:rPr lang="zh-CN" altLang="zh-CN" dirty="0">
                <a:latin typeface="方正姚体" panose="02010601030101010101" pitchFamily="2" charset="-122"/>
                <a:ea typeface="方正姚体" panose="02010601030101010101" pitchFamily="2" charset="-122"/>
              </a:rPr>
              <a:t>在单向拉伸载荷下损伤的计算结果和实验结果进行对比，准确地</a:t>
            </a:r>
            <a:r>
              <a:rPr lang="zh-CN" altLang="zh-CN" dirty="0">
                <a:solidFill>
                  <a:srgbClr val="FF0000"/>
                </a:solidFill>
                <a:latin typeface="方正姚体" panose="02010601030101010101" pitchFamily="2" charset="-122"/>
                <a:ea typeface="方正姚体" panose="02010601030101010101" pitchFamily="2" charset="-122"/>
              </a:rPr>
              <a:t>预测</a:t>
            </a:r>
            <a:r>
              <a:rPr lang="zh-CN" altLang="zh-CN" dirty="0">
                <a:latin typeface="方正姚体" panose="02010601030101010101" pitchFamily="2" charset="-122"/>
                <a:ea typeface="方正姚体" panose="02010601030101010101" pitchFamily="2" charset="-122"/>
              </a:rPr>
              <a:t>了各铺层层合板的</a:t>
            </a:r>
            <a:r>
              <a:rPr lang="zh-CN" altLang="zh-CN" dirty="0">
                <a:solidFill>
                  <a:srgbClr val="FF0000"/>
                </a:solidFill>
                <a:latin typeface="方正姚体" panose="02010601030101010101" pitchFamily="2" charset="-122"/>
                <a:ea typeface="方正姚体" panose="02010601030101010101" pitchFamily="2" charset="-122"/>
              </a:rPr>
              <a:t>极限载荷以及脆性断裂的特性</a:t>
            </a:r>
            <a:r>
              <a:rPr lang="zh-CN" altLang="zh-CN" dirty="0">
                <a:latin typeface="方正姚体" panose="02010601030101010101" pitchFamily="2" charset="-122"/>
                <a:ea typeface="方正姚体" panose="02010601030101010101" pitchFamily="2" charset="-122"/>
              </a:rPr>
              <a:t>，并实现了层合板从出现</a:t>
            </a:r>
            <a:r>
              <a:rPr lang="zh-CN" altLang="zh-CN" dirty="0">
                <a:solidFill>
                  <a:srgbClr val="FF0000"/>
                </a:solidFill>
                <a:latin typeface="方正姚体" panose="02010601030101010101" pitchFamily="2" charset="-122"/>
                <a:ea typeface="方正姚体" panose="02010601030101010101" pitchFamily="2" charset="-122"/>
              </a:rPr>
              <a:t>初始失效到彻底失效的全过程</a:t>
            </a:r>
            <a:r>
              <a:rPr lang="zh-CN" altLang="zh-CN" dirty="0">
                <a:latin typeface="方正姚体" panose="02010601030101010101" pitchFamily="2" charset="-122"/>
                <a:ea typeface="方正姚体" panose="02010601030101010101" pitchFamily="2" charset="-122"/>
              </a:rPr>
              <a:t>的模拟，深入探究了不同铺层层合板的损伤演化的</a:t>
            </a:r>
            <a:r>
              <a:rPr lang="zh-CN" altLang="zh-CN" dirty="0">
                <a:solidFill>
                  <a:srgbClr val="FF0000"/>
                </a:solidFill>
                <a:latin typeface="方正姚体" panose="02010601030101010101" pitchFamily="2" charset="-122"/>
                <a:ea typeface="方正姚体" panose="02010601030101010101" pitchFamily="2" charset="-122"/>
              </a:rPr>
              <a:t>破坏机理</a:t>
            </a:r>
            <a:r>
              <a:rPr lang="zh-CN" altLang="zh-CN" dirty="0">
                <a:latin typeface="方正姚体" panose="02010601030101010101" pitchFamily="2" charset="-122"/>
                <a:ea typeface="方正姚体" panose="02010601030101010101" pitchFamily="2" charset="-122"/>
              </a:rPr>
              <a:t>，同时也验证了本文计算方法的</a:t>
            </a:r>
            <a:r>
              <a:rPr lang="zh-CN" altLang="zh-CN" dirty="0">
                <a:solidFill>
                  <a:srgbClr val="FF0000"/>
                </a:solidFill>
                <a:latin typeface="方正姚体" panose="02010601030101010101" pitchFamily="2" charset="-122"/>
                <a:ea typeface="方正姚体" panose="02010601030101010101" pitchFamily="2" charset="-122"/>
              </a:rPr>
              <a:t>准确性</a:t>
            </a:r>
            <a:r>
              <a:rPr lang="zh-CN" altLang="zh-CN" dirty="0">
                <a:latin typeface="方正姚体" panose="02010601030101010101" pitchFamily="2" charset="-122"/>
                <a:ea typeface="方正姚体" panose="02010601030101010101" pitchFamily="2" charset="-122"/>
              </a:rPr>
              <a:t>和</a:t>
            </a:r>
            <a:r>
              <a:rPr lang="zh-CN" altLang="zh-CN" dirty="0">
                <a:solidFill>
                  <a:srgbClr val="FF0000"/>
                </a:solidFill>
                <a:latin typeface="方正姚体" panose="02010601030101010101" pitchFamily="2" charset="-122"/>
                <a:ea typeface="方正姚体" panose="02010601030101010101" pitchFamily="2" charset="-122"/>
              </a:rPr>
              <a:t>可靠性</a:t>
            </a:r>
            <a:r>
              <a:rPr lang="zh-CN" altLang="zh-CN" dirty="0">
                <a:latin typeface="方正姚体" panose="02010601030101010101" pitchFamily="2" charset="-122"/>
                <a:ea typeface="方正姚体" panose="02010601030101010101" pitchFamily="2" charset="-122"/>
              </a:rPr>
              <a:t>。</a:t>
            </a:r>
          </a:p>
          <a:p>
            <a:endParaRPr lang="zh-CN" altLang="en-US" dirty="0">
              <a:latin typeface="方正姚体" panose="02010601030101010101" pitchFamily="2" charset="-122"/>
              <a:ea typeface="方正姚体" panose="02010601030101010101" pitchFamily="2" charset="-122"/>
            </a:endParaRPr>
          </a:p>
        </p:txBody>
      </p:sp>
      <p:sp>
        <p:nvSpPr>
          <p:cNvPr id="12" name="灯片编号占位符 11"/>
          <p:cNvSpPr>
            <a:spLocks noGrp="1"/>
          </p:cNvSpPr>
          <p:nvPr>
            <p:ph type="sldNum" sz="quarter" idx="12"/>
          </p:nvPr>
        </p:nvSpPr>
        <p:spPr/>
        <p:txBody>
          <a:bodyPr/>
          <a:lstStyle/>
          <a:p>
            <a:pPr>
              <a:defRPr/>
            </a:pPr>
            <a:fld id="{06C88229-2361-4A3F-BA53-4D47DBEF09B6}" type="slidenum">
              <a:rPr lang="en-US" altLang="zh-CN" smtClean="0"/>
              <a:pPr>
                <a:defRPr/>
              </a:pPr>
              <a:t>30</a:t>
            </a:fld>
            <a:endParaRPr lang="en-US" altLang="zh-CN"/>
          </a:p>
        </p:txBody>
      </p:sp>
    </p:spTree>
    <p:extLst>
      <p:ext uri="{BB962C8B-B14F-4D97-AF65-F5344CB8AC3E}">
        <p14:creationId xmlns:p14="http://schemas.microsoft.com/office/powerpoint/2010/main" val="156535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357187" y="548680"/>
            <a:ext cx="6770417"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5.2 </a:t>
            </a:r>
            <a:r>
              <a:rPr lang="zh-CN" altLang="en-US" sz="2600" dirty="0" smtClean="0">
                <a:latin typeface="Arial" panose="020B0604020202020204" pitchFamily="34" charset="0"/>
                <a:ea typeface="黑体" pitchFamily="2" charset="-122"/>
                <a:cs typeface="Arial" panose="020B0604020202020204" pitchFamily="34" charset="0"/>
              </a:rPr>
              <a:t>研究展望</a:t>
            </a:r>
            <a:endParaRPr lang="en-US" altLang="zh-CN" sz="2600" dirty="0" smtClean="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9" name="Rectangle 32"/>
          <p:cNvSpPr>
            <a:spLocks noChangeArrowheads="1"/>
          </p:cNvSpPr>
          <p:nvPr/>
        </p:nvSpPr>
        <p:spPr bwMode="auto">
          <a:xfrm>
            <a:off x="5868144"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131733" y="16698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4716016"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
          <p:cNvSpPr>
            <a:spLocks noChangeArrowheads="1"/>
          </p:cNvSpPr>
          <p:nvPr/>
        </p:nvSpPr>
        <p:spPr bwMode="auto">
          <a:xfrm>
            <a:off x="5436096"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333752" y="180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0"/>
          <p:cNvSpPr>
            <a:spLocks noChangeArrowheads="1"/>
          </p:cNvSpPr>
          <p:nvPr/>
        </p:nvSpPr>
        <p:spPr bwMode="auto">
          <a:xfrm>
            <a:off x="-108520" y="56301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647056" y="1667116"/>
            <a:ext cx="7632848" cy="5001369"/>
          </a:xfrm>
          <a:prstGeom prst="rect">
            <a:avLst/>
          </a:prstGeom>
          <a:noFill/>
        </p:spPr>
        <p:txBody>
          <a:bodyPr wrap="square" rtlCol="0">
            <a:spAutoFit/>
          </a:bodyPr>
          <a:lstStyle/>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本文</a:t>
            </a:r>
            <a:r>
              <a:rPr lang="zh-CN" altLang="en-US" sz="2200" dirty="0">
                <a:latin typeface="宋体" panose="02010600030101010101" pitchFamily="2" charset="-122"/>
                <a:ea typeface="宋体" panose="02010600030101010101" pitchFamily="2" charset="-122"/>
              </a:rPr>
              <a:t>针对复合材料层合板的损伤研究重点在于面内的损伤，并没有考虑到层间的</a:t>
            </a:r>
            <a:r>
              <a:rPr lang="zh-CN" altLang="en-US" sz="2200" b="1" dirty="0">
                <a:solidFill>
                  <a:srgbClr val="0000FF"/>
                </a:solidFill>
                <a:latin typeface="宋体" panose="02010600030101010101" pitchFamily="2" charset="-122"/>
                <a:ea typeface="宋体" panose="02010600030101010101" pitchFamily="2" charset="-122"/>
              </a:rPr>
              <a:t>分层现象</a:t>
            </a:r>
            <a:r>
              <a:rPr lang="zh-CN" altLang="en-US" sz="2200" dirty="0">
                <a:latin typeface="宋体" panose="02010600030101010101" pitchFamily="2" charset="-122"/>
                <a:ea typeface="宋体" panose="02010600030101010101" pitchFamily="2" charset="-122"/>
              </a:rPr>
              <a:t>。而这种破坏形式在实际工程中是不可避免的，计算的模型也必将更加</a:t>
            </a:r>
            <a:r>
              <a:rPr lang="zh-CN" altLang="en-US" sz="2200" dirty="0" smtClean="0">
                <a:latin typeface="宋体" panose="02010600030101010101" pitchFamily="2" charset="-122"/>
                <a:ea typeface="宋体" panose="02010600030101010101" pitchFamily="2" charset="-122"/>
              </a:rPr>
              <a:t>复杂；</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smtClean="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en-US" sz="2200" dirty="0" smtClean="0">
                <a:latin typeface="宋体" panose="02010600030101010101" pitchFamily="2" charset="-122"/>
                <a:ea typeface="宋体" panose="02010600030101010101" pitchFamily="2" charset="-122"/>
              </a:rPr>
              <a:t>实际</a:t>
            </a:r>
            <a:r>
              <a:rPr lang="zh-CN" altLang="en-US" sz="2200" dirty="0">
                <a:latin typeface="宋体" panose="02010600030101010101" pitchFamily="2" charset="-122"/>
                <a:ea typeface="宋体" panose="02010600030101010101" pitchFamily="2" charset="-122"/>
              </a:rPr>
              <a:t>应用中，</a:t>
            </a:r>
            <a:r>
              <a:rPr lang="zh-CN" altLang="en-US" sz="2200" b="1" dirty="0">
                <a:solidFill>
                  <a:srgbClr val="0000FF"/>
                </a:solidFill>
                <a:latin typeface="宋体" panose="02010600030101010101" pitchFamily="2" charset="-122"/>
                <a:ea typeface="宋体" panose="02010600030101010101" pitchFamily="2" charset="-122"/>
              </a:rPr>
              <a:t>加载的方式</a:t>
            </a:r>
            <a:r>
              <a:rPr lang="zh-CN" altLang="en-US" sz="2200" dirty="0">
                <a:latin typeface="宋体" panose="02010600030101010101" pitchFamily="2" charset="-122"/>
                <a:ea typeface="宋体" panose="02010600030101010101" pitchFamily="2" charset="-122"/>
              </a:rPr>
              <a:t>必定更加复杂。因此，可以采用本文的数值模拟模型进一步研究双向拉伸载荷或者压缩载荷下大开孔复合材料的损伤情况。</a:t>
            </a:r>
            <a:endParaRPr lang="en-US" altLang="zh-CN" sz="2200" dirty="0" smtClean="0">
              <a:latin typeface="宋体" panose="02010600030101010101" pitchFamily="2" charset="-122"/>
              <a:ea typeface="宋体" panose="02010600030101010101" pitchFamily="2" charset="-122"/>
            </a:endParaRPr>
          </a:p>
          <a:p>
            <a:pPr marL="342900" indent="-342900">
              <a:buSzPct val="80000"/>
              <a:buFont typeface="Wingdings" panose="05000000000000000000" pitchFamily="2" charset="2"/>
              <a:buChar char="u"/>
            </a:pPr>
            <a:endParaRPr lang="en-US" altLang="zh-CN" sz="2200" dirty="0">
              <a:latin typeface="宋体" panose="02010600030101010101" pitchFamily="2" charset="-122"/>
              <a:ea typeface="宋体" panose="02010600030101010101" pitchFamily="2" charset="-122"/>
            </a:endParaRPr>
          </a:p>
          <a:p>
            <a:pPr marL="342900" indent="-342900">
              <a:buClr>
                <a:srgbClr val="0000FF"/>
              </a:buClr>
              <a:buSzPct val="80000"/>
              <a:buFont typeface="Wingdings" panose="05000000000000000000" pitchFamily="2" charset="2"/>
              <a:buChar char="u"/>
            </a:pPr>
            <a:r>
              <a:rPr lang="zh-CN" altLang="zh-CN" sz="2200" dirty="0" smtClean="0"/>
              <a:t>在</a:t>
            </a:r>
            <a:r>
              <a:rPr lang="zh-CN" altLang="zh-CN" sz="2200" dirty="0"/>
              <a:t>大开孔复合材料层合板的拉伸实验中，我们同时发现了孔边的</a:t>
            </a:r>
            <a:r>
              <a:rPr lang="zh-CN" altLang="zh-CN" sz="2200" b="1" dirty="0">
                <a:solidFill>
                  <a:srgbClr val="0000FF"/>
                </a:solidFill>
              </a:rPr>
              <a:t>局部屈曲</a:t>
            </a:r>
            <a:r>
              <a:rPr lang="zh-CN" altLang="zh-CN" sz="2200" dirty="0"/>
              <a:t>的现象。屈曲是复合材料结构失稳的主要形式，对安全性有着重要的意义。因此，可以同时考虑屈曲失稳和强度破坏的影响，对大开孔复合材料层合板的力学特性和失效机理进行更全面的研究。</a:t>
            </a:r>
          </a:p>
          <a:p>
            <a:pPr marL="342900" indent="-342900">
              <a:lnSpc>
                <a:spcPct val="150000"/>
              </a:lnSpc>
              <a:buClr>
                <a:srgbClr val="0000FF"/>
              </a:buClr>
              <a:buSzPct val="80000"/>
              <a:buFont typeface="Wingdings" panose="05000000000000000000" pitchFamily="2" charset="2"/>
              <a:buChar char="u"/>
            </a:pPr>
            <a:endParaRPr lang="zh-CN" altLang="zh-CN" sz="2200"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06C88229-2361-4A3F-BA53-4D47DBEF09B6}" type="slidenum">
              <a:rPr lang="en-US" altLang="zh-CN" smtClean="0"/>
              <a:pPr>
                <a:defRPr/>
              </a:pPr>
              <a:t>31</a:t>
            </a:fld>
            <a:endParaRPr lang="en-US" altLang="zh-CN"/>
          </a:p>
        </p:txBody>
      </p:sp>
    </p:spTree>
    <p:extLst>
      <p:ext uri="{BB962C8B-B14F-4D97-AF65-F5344CB8AC3E}">
        <p14:creationId xmlns:p14="http://schemas.microsoft.com/office/powerpoint/2010/main" val="42598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51520" y="620688"/>
            <a:ext cx="7325518" cy="865188"/>
          </a:xfrm>
        </p:spPr>
        <p:txBody>
          <a:bodyPr/>
          <a:lstStyle/>
          <a:p>
            <a:pPr eaLnBrk="1" hangingPunct="1">
              <a:lnSpc>
                <a:spcPct val="130000"/>
              </a:lnSpc>
              <a:defRPr/>
            </a:pPr>
            <a:r>
              <a:rPr lang="zh-CN" altLang="en-US" sz="2000" dirty="0" smtClean="0">
                <a:latin typeface="Arial" panose="020B0604020202020204" pitchFamily="34" charset="0"/>
                <a:ea typeface="黑体" pitchFamily="2" charset="-122"/>
                <a:cs typeface="Arial" panose="020B0604020202020204" pitchFamily="34" charset="0"/>
              </a:rPr>
              <a:t>硕士期间</a:t>
            </a:r>
            <a:r>
              <a:rPr lang="zh-CN" altLang="en-US" sz="2000" dirty="0">
                <a:latin typeface="Arial" panose="020B0604020202020204" pitchFamily="34" charset="0"/>
                <a:ea typeface="黑体" pitchFamily="2" charset="-122"/>
                <a:cs typeface="Arial" panose="020B0604020202020204" pitchFamily="34" charset="0"/>
              </a:rPr>
              <a:t>发表和完成的论文</a:t>
            </a:r>
            <a:br>
              <a:rPr lang="zh-CN" altLang="en-US" sz="2000" dirty="0">
                <a:latin typeface="Arial" panose="020B0604020202020204" pitchFamily="34" charset="0"/>
                <a:ea typeface="黑体" pitchFamily="2" charset="-122"/>
                <a:cs typeface="Arial" panose="020B0604020202020204" pitchFamily="34" charset="0"/>
              </a:rPr>
            </a:br>
            <a:endParaRPr lang="en-US" altLang="zh-CN" sz="20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10" name="Rectangle 7"/>
          <p:cNvSpPr/>
          <p:nvPr/>
        </p:nvSpPr>
        <p:spPr>
          <a:xfrm>
            <a:off x="544021" y="1628800"/>
            <a:ext cx="8135938" cy="307777"/>
          </a:xfrm>
          <a:prstGeom prst="rect">
            <a:avLst/>
          </a:prstGeom>
        </p:spPr>
        <p:txBody>
          <a:bodyPr>
            <a:spAutoFit/>
          </a:bodyPr>
          <a:lstStyle/>
          <a:p>
            <a:r>
              <a:rPr lang="en-US" altLang="zh-CN" sz="1400" b="1" dirty="0"/>
              <a:t>[1</a:t>
            </a:r>
            <a:r>
              <a:rPr lang="en-US" altLang="zh-CN" sz="1400" b="1" dirty="0" smtClean="0"/>
              <a:t>] </a:t>
            </a:r>
            <a:r>
              <a:rPr lang="zh-CN" altLang="en-US" sz="1400" dirty="0" smtClean="0"/>
              <a:t>陈建霖</a:t>
            </a:r>
            <a:r>
              <a:rPr lang="en-US" altLang="zh-CN" sz="1400" dirty="0"/>
              <a:t>, </a:t>
            </a:r>
            <a:r>
              <a:rPr lang="zh-CN" altLang="en-US" sz="1400" dirty="0"/>
              <a:t>励争</a:t>
            </a:r>
            <a:r>
              <a:rPr lang="en-US" altLang="zh-CN" sz="1400" dirty="0"/>
              <a:t>, </a:t>
            </a:r>
            <a:r>
              <a:rPr lang="zh-CN" altLang="en-US" sz="1400" b="1" dirty="0"/>
              <a:t>储鹏程</a:t>
            </a:r>
            <a:r>
              <a:rPr lang="en-US" altLang="zh-CN" sz="1400" dirty="0"/>
              <a:t>. </a:t>
            </a:r>
            <a:r>
              <a:rPr lang="zh-CN" altLang="en-US" sz="1400" dirty="0"/>
              <a:t>大开口复合材料层合板强度破坏研究</a:t>
            </a:r>
            <a:r>
              <a:rPr lang="en-US" altLang="zh-CN" sz="1400" dirty="0"/>
              <a:t>[J]. </a:t>
            </a:r>
            <a:r>
              <a:rPr lang="zh-CN" altLang="en-US" sz="1400" dirty="0"/>
              <a:t>力学学报</a:t>
            </a:r>
            <a:r>
              <a:rPr lang="en-US" altLang="zh-CN" sz="1400" dirty="0"/>
              <a:t>, 2016, 48(6):1326-1333</a:t>
            </a:r>
            <a:r>
              <a:rPr lang="en-US" altLang="zh-CN" sz="1400" dirty="0" smtClean="0"/>
              <a:t>.</a:t>
            </a:r>
            <a:endParaRPr lang="zh-CN" altLang="zh-CN" sz="1400" dirty="0"/>
          </a:p>
        </p:txBody>
      </p:sp>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32</a:t>
            </a:fld>
            <a:endParaRPr lang="en-US" altLang="zh-CN"/>
          </a:p>
        </p:txBody>
      </p:sp>
    </p:spTree>
    <p:extLst>
      <p:ext uri="{BB962C8B-B14F-4D97-AF65-F5344CB8AC3E}">
        <p14:creationId xmlns:p14="http://schemas.microsoft.com/office/powerpoint/2010/main" val="354962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94585" y="2060848"/>
            <a:ext cx="5593198" cy="1015663"/>
          </a:xfrm>
          <a:prstGeom prst="rect">
            <a:avLst/>
          </a:prstGeom>
          <a:noFill/>
        </p:spPr>
        <p:txBody>
          <a:bodyPr wrap="none" lIns="91440" tIns="45720" rIns="91440" bIns="45720">
            <a:spAutoFit/>
          </a:bodyPr>
          <a:lstStyle/>
          <a:p>
            <a:pPr algn="ctr"/>
            <a:r>
              <a:rPr lang="zh-CN" altLang="en-US" sz="6000" b="1" cap="none" spc="0" dirty="0" smtClean="0">
                <a:ln w="10160">
                  <a:solidFill>
                    <a:schemeClr val="accent1"/>
                  </a:solidFill>
                  <a:prstDash val="solid"/>
                </a:ln>
                <a:solidFill>
                  <a:srgbClr val="0000FF"/>
                </a:solidFill>
                <a:effectLst>
                  <a:outerShdw blurRad="38100" dist="32000" dir="5400000" algn="tl">
                    <a:srgbClr val="000000">
                      <a:alpha val="30000"/>
                    </a:srgbClr>
                  </a:outerShdw>
                </a:effectLst>
              </a:rPr>
              <a:t>感谢各位老师！</a:t>
            </a:r>
            <a:endParaRPr lang="en-US" sz="6000" b="1" cap="none" spc="0" dirty="0">
              <a:ln w="10160">
                <a:solidFill>
                  <a:schemeClr val="accent1"/>
                </a:solidFill>
                <a:prstDash val="solid"/>
              </a:ln>
              <a:solidFill>
                <a:srgbClr val="0000FF"/>
              </a:solidFill>
              <a:effectLst>
                <a:outerShdw blurRad="38100" dist="32000" dir="5400000" algn="tl">
                  <a:srgbClr val="000000">
                    <a:alpha val="30000"/>
                  </a:srgbClr>
                </a:outerShdw>
              </a:effectLst>
            </a:endParaRPr>
          </a:p>
        </p:txBody>
      </p:sp>
      <p:pic>
        <p:nvPicPr>
          <p:cNvPr id="6" name="图片 5" descr="original_H3zI_5ea300009f951191.jpg"/>
          <p:cNvPicPr>
            <a:picLocks noChangeAspect="1"/>
          </p:cNvPicPr>
          <p:nvPr/>
        </p:nvPicPr>
        <p:blipFill>
          <a:blip r:embed="rId3"/>
          <a:srcRect t="8975" b="32398"/>
          <a:stretch>
            <a:fillRect/>
          </a:stretch>
        </p:blipFill>
        <p:spPr>
          <a:xfrm>
            <a:off x="0" y="5443029"/>
            <a:ext cx="9144000" cy="1399567"/>
          </a:xfrm>
          <a:prstGeom prst="rect">
            <a:avLst/>
          </a:prstGeom>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33</a:t>
            </a:fld>
            <a:endParaRPr lang="en-US" altLang="zh-CN"/>
          </a:p>
        </p:txBody>
      </p:sp>
    </p:spTree>
    <p:extLst>
      <p:ext uri="{BB962C8B-B14F-4D97-AF65-F5344CB8AC3E}">
        <p14:creationId xmlns:p14="http://schemas.microsoft.com/office/powerpoint/2010/main" val="31606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88" y="476672"/>
            <a:ext cx="4862884"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1.1 </a:t>
            </a:r>
            <a:r>
              <a:rPr lang="zh-CN" altLang="en-US" sz="3000" dirty="0" smtClean="0">
                <a:latin typeface="+mn-lt"/>
                <a:ea typeface="黑体" panose="02010609060101010101" pitchFamily="49" charset="-122"/>
                <a:cs typeface="Times New Roman" panose="02020603050405020304" pitchFamily="18" charset="0"/>
              </a:rPr>
              <a:t>研究</a:t>
            </a:r>
            <a:r>
              <a:rPr lang="zh-CN" altLang="en-US" sz="3000" dirty="0">
                <a:latin typeface="+mn-lt"/>
                <a:ea typeface="黑体" panose="02010609060101010101" pitchFamily="49" charset="-122"/>
                <a:cs typeface="Times New Roman" panose="02020603050405020304" pitchFamily="18" charset="0"/>
              </a:rPr>
              <a:t>背景及意义</a:t>
            </a:r>
            <a:br>
              <a:rPr lang="zh-CN" altLang="en-US" sz="3000" dirty="0">
                <a:latin typeface="+mn-lt"/>
                <a:ea typeface="黑体" panose="02010609060101010101" pitchFamily="49" charset="-122"/>
                <a:cs typeface="Times New Roman" panose="02020603050405020304" pitchFamily="18" charset="0"/>
              </a:rPr>
            </a:br>
            <a:endParaRPr lang="en-US" altLang="zh-CN" sz="3000" dirty="0" smtClean="0">
              <a:latin typeface="+mn-lt"/>
              <a:ea typeface="黑体" panose="02010609060101010101" pitchFamily="49" charset="-122"/>
              <a:cs typeface="Times New Roman" panose="02020603050405020304" pitchFamily="18" charset="0"/>
            </a:endParaRPr>
          </a:p>
        </p:txBody>
      </p:sp>
      <p:sp>
        <p:nvSpPr>
          <p:cNvPr id="29" name="上箭头 28"/>
          <p:cNvSpPr/>
          <p:nvPr/>
        </p:nvSpPr>
        <p:spPr>
          <a:xfrm>
            <a:off x="84706" y="1393349"/>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30" name="直接连接符 29"/>
          <p:cNvCxnSpPr/>
          <p:nvPr/>
        </p:nvCxnSpPr>
        <p:spPr>
          <a:xfrm>
            <a:off x="357158" y="1083190"/>
            <a:ext cx="6286544" cy="158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形状 30"/>
          <p:cNvSpPr/>
          <p:nvPr/>
        </p:nvSpPr>
        <p:spPr>
          <a:xfrm>
            <a:off x="1805389" y="3001440"/>
            <a:ext cx="5923371" cy="2607472"/>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椭圆 31"/>
          <p:cNvSpPr/>
          <p:nvPr/>
        </p:nvSpPr>
        <p:spPr>
          <a:xfrm>
            <a:off x="2785924" y="4685543"/>
            <a:ext cx="136872" cy="14579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p:nvPr/>
        </p:nvSpPr>
        <p:spPr>
          <a:xfrm>
            <a:off x="4225826" y="4005130"/>
            <a:ext cx="247422" cy="2635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椭圆 33"/>
          <p:cNvSpPr/>
          <p:nvPr/>
        </p:nvSpPr>
        <p:spPr>
          <a:xfrm>
            <a:off x="6129302" y="3586832"/>
            <a:ext cx="342179" cy="36447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4"/>
          <p:cNvSpPr/>
          <p:nvPr/>
        </p:nvSpPr>
        <p:spPr>
          <a:xfrm>
            <a:off x="596359" y="2044583"/>
            <a:ext cx="1117407" cy="1760053"/>
          </a:xfrm>
          <a:custGeom>
            <a:avLst/>
            <a:gdLst>
              <a:gd name="connsiteX0" fmla="*/ 0 w 1117407"/>
              <a:gd name="connsiteY0" fmla="*/ 0 h 1760053"/>
              <a:gd name="connsiteX1" fmla="*/ 1117407 w 1117407"/>
              <a:gd name="connsiteY1" fmla="*/ 0 h 1760053"/>
              <a:gd name="connsiteX2" fmla="*/ 1117407 w 1117407"/>
              <a:gd name="connsiteY2" fmla="*/ 1760053 h 1760053"/>
              <a:gd name="connsiteX3" fmla="*/ 0 w 1117407"/>
              <a:gd name="connsiteY3" fmla="*/ 1760053 h 1760053"/>
              <a:gd name="connsiteX4" fmla="*/ 0 w 1117407"/>
              <a:gd name="connsiteY4" fmla="*/ 0 h 176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407" h="1760053">
                <a:moveTo>
                  <a:pt x="0" y="0"/>
                </a:moveTo>
                <a:lnTo>
                  <a:pt x="1117407" y="0"/>
                </a:lnTo>
                <a:lnTo>
                  <a:pt x="1117407" y="1760053"/>
                </a:lnTo>
                <a:lnTo>
                  <a:pt x="0" y="1760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endParaRPr lang="zh-CN" altLang="en-US" sz="2500" kern="1200" dirty="0"/>
          </a:p>
        </p:txBody>
      </p:sp>
      <p:sp>
        <p:nvSpPr>
          <p:cNvPr id="37" name="TextBox 24"/>
          <p:cNvSpPr txBox="1"/>
          <p:nvPr/>
        </p:nvSpPr>
        <p:spPr>
          <a:xfrm>
            <a:off x="634346" y="1736012"/>
            <a:ext cx="1117407" cy="369332"/>
          </a:xfrm>
          <a:prstGeom prst="rect">
            <a:avLst/>
          </a:prstGeom>
          <a:noFill/>
        </p:spPr>
        <p:txBody>
          <a:bodyPr wrap="square" rtlCol="0">
            <a:spAutoFit/>
          </a:bodyPr>
          <a:lstStyle/>
          <a:p>
            <a:r>
              <a:rPr lang="zh-CN" altLang="en-US" dirty="0" smtClean="0"/>
              <a:t>大量应用</a:t>
            </a:r>
            <a:endParaRPr lang="zh-CN" altLang="en-US" dirty="0"/>
          </a:p>
        </p:txBody>
      </p:sp>
      <p:sp>
        <p:nvSpPr>
          <p:cNvPr id="38" name="上箭头 37"/>
          <p:cNvSpPr/>
          <p:nvPr/>
        </p:nvSpPr>
        <p:spPr>
          <a:xfrm rot="10800000">
            <a:off x="1825147" y="5238564"/>
            <a:ext cx="2140711" cy="1157748"/>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61"/>
          <p:cNvSpPr txBox="1"/>
          <p:nvPr/>
        </p:nvSpPr>
        <p:spPr>
          <a:xfrm>
            <a:off x="2336800" y="5637954"/>
            <a:ext cx="1117407" cy="369332"/>
          </a:xfrm>
          <a:prstGeom prst="rect">
            <a:avLst/>
          </a:prstGeom>
          <a:noFill/>
        </p:spPr>
        <p:txBody>
          <a:bodyPr wrap="square" rtlCol="0">
            <a:spAutoFit/>
          </a:bodyPr>
          <a:lstStyle/>
          <a:p>
            <a:r>
              <a:rPr lang="zh-CN" altLang="en-US" dirty="0" smtClean="0"/>
              <a:t>事故发生</a:t>
            </a:r>
            <a:endParaRPr lang="zh-CN" altLang="en-US" dirty="0"/>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5143148"/>
            <a:ext cx="1800000" cy="131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图片 40"/>
          <p:cNvPicPr>
            <a:picLocks noChangeAspect="1"/>
          </p:cNvPicPr>
          <p:nvPr/>
        </p:nvPicPr>
        <p:blipFill>
          <a:blip r:embed="rId4"/>
          <a:stretch>
            <a:fillRect/>
          </a:stretch>
        </p:blipFill>
        <p:spPr>
          <a:xfrm rot="19543914">
            <a:off x="430966" y="3740101"/>
            <a:ext cx="1800000" cy="1370122"/>
          </a:xfrm>
          <a:prstGeom prst="rect">
            <a:avLst/>
          </a:prstGeom>
        </p:spPr>
      </p:pic>
      <p:pic>
        <p:nvPicPr>
          <p:cNvPr id="65" name="图片 64"/>
          <p:cNvPicPr>
            <a:picLocks noChangeAspect="1"/>
          </p:cNvPicPr>
          <p:nvPr/>
        </p:nvPicPr>
        <p:blipFill rotWithShape="1">
          <a:blip r:embed="rId5"/>
          <a:srcRect l="10567" r="6655"/>
          <a:stretch>
            <a:fillRect/>
          </a:stretch>
        </p:blipFill>
        <p:spPr>
          <a:xfrm>
            <a:off x="6485669" y="4949065"/>
            <a:ext cx="1800000" cy="1288794"/>
          </a:xfrm>
          <a:prstGeom prst="rect">
            <a:avLst/>
          </a:prstGeom>
        </p:spPr>
      </p:pic>
      <p:pic>
        <p:nvPicPr>
          <p:cNvPr id="67"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358">
            <a:off x="2256141" y="2492389"/>
            <a:ext cx="2174015" cy="151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dell\AppData\Roaming\Tencent\Users\383267159\QQ\WinTemp\RichOle\MM[)%JBP0R@H~}$MWB_VE66.jpg"/>
          <p:cNvPicPr>
            <a:picLocks noChangeAspect="1" noChangeArrowheads="1"/>
          </p:cNvPicPr>
          <p:nvPr/>
        </p:nvPicPr>
        <p:blipFill>
          <a:blip r:embed="rId7"/>
          <a:srcRect/>
          <a:stretch>
            <a:fillRect/>
          </a:stretch>
        </p:blipFill>
        <p:spPr bwMode="auto">
          <a:xfrm>
            <a:off x="4569759" y="1827982"/>
            <a:ext cx="2578385" cy="1300912"/>
          </a:xfrm>
          <a:prstGeom prst="rect">
            <a:avLst/>
          </a:prstGeom>
          <a:noFill/>
        </p:spPr>
      </p:pic>
      <p:pic>
        <p:nvPicPr>
          <p:cNvPr id="69" name="Picture 2" descr="7-17机身舱门A"/>
          <p:cNvPicPr>
            <a:picLocks noChangeAspect="1" noChangeArrowheads="1"/>
          </p:cNvPicPr>
          <p:nvPr/>
        </p:nvPicPr>
        <p:blipFill>
          <a:blip r:embed="rId8">
            <a:extLst>
              <a:ext uri="{28A0092B-C50C-407E-A947-70E740481C1C}">
                <a14:useLocalDpi xmlns:a14="http://schemas.microsoft.com/office/drawing/2010/main" val="0"/>
              </a:ext>
            </a:extLst>
          </a:blip>
          <a:srcRect l="30856"/>
          <a:stretch>
            <a:fillRect/>
          </a:stretch>
        </p:blipFill>
        <p:spPr bwMode="auto">
          <a:xfrm>
            <a:off x="7227595" y="2337460"/>
            <a:ext cx="18462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06C88229-2361-4A3F-BA53-4D47DBEF09B6}" type="slidenum">
              <a:rPr lang="en-US" altLang="zh-CN" smtClean="0"/>
              <a:pPr>
                <a:defRPr/>
              </a:pPr>
              <a:t>4</a:t>
            </a:fld>
            <a:endParaRPr lang="en-US" altLang="zh-CN"/>
          </a:p>
        </p:txBody>
      </p:sp>
    </p:spTree>
    <p:extLst>
      <p:ext uri="{BB962C8B-B14F-4D97-AF65-F5344CB8AC3E}">
        <p14:creationId xmlns:p14="http://schemas.microsoft.com/office/powerpoint/2010/main" val="347619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1.2 </a:t>
            </a:r>
            <a:r>
              <a:rPr lang="zh-CN" altLang="en-US" sz="3000" dirty="0" smtClean="0">
                <a:latin typeface="+mn-lt"/>
                <a:ea typeface="黑体" panose="02010609060101010101" pitchFamily="49" charset="-122"/>
                <a:cs typeface="Times New Roman" panose="02020603050405020304" pitchFamily="18" charset="0"/>
              </a:rPr>
              <a:t>开孔复合材料层合板的破坏理论</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4" name="TextBox 17"/>
          <p:cNvSpPr txBox="1"/>
          <p:nvPr/>
        </p:nvSpPr>
        <p:spPr>
          <a:xfrm>
            <a:off x="1727665" y="1466692"/>
            <a:ext cx="1573341"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点应力法（</a:t>
            </a:r>
            <a:r>
              <a:rPr lang="en-US" altLang="zh-CN" sz="1400" dirty="0" smtClean="0"/>
              <a:t>point stress method</a:t>
            </a:r>
            <a:r>
              <a:rPr lang="zh-CN" altLang="en-US" sz="1400" dirty="0" smtClean="0"/>
              <a:t>） </a:t>
            </a:r>
            <a:endParaRPr lang="zh-CN" altLang="en-US" sz="1400" dirty="0"/>
          </a:p>
        </p:txBody>
      </p:sp>
      <p:sp>
        <p:nvSpPr>
          <p:cNvPr id="25" name="TextBox 18"/>
          <p:cNvSpPr txBox="1"/>
          <p:nvPr/>
        </p:nvSpPr>
        <p:spPr>
          <a:xfrm>
            <a:off x="1718142" y="4770113"/>
            <a:ext cx="1671955"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渐进损伤模型（</a:t>
            </a:r>
            <a:r>
              <a:rPr lang="en-US" altLang="zh-CN" sz="1400" dirty="0"/>
              <a:t>progressive</a:t>
            </a:r>
            <a:r>
              <a:rPr lang="en-US" altLang="zh-CN" sz="1400" dirty="0" smtClean="0"/>
              <a:t> </a:t>
            </a:r>
            <a:r>
              <a:rPr lang="en-US" altLang="zh-CN" sz="1400" dirty="0"/>
              <a:t>damage </a:t>
            </a:r>
            <a:r>
              <a:rPr lang="en-US" altLang="zh-CN" sz="1400" dirty="0" smtClean="0"/>
              <a:t>model</a:t>
            </a:r>
            <a:r>
              <a:rPr lang="zh-CN" altLang="en-US" sz="1400" dirty="0" smtClean="0"/>
              <a:t>）</a:t>
            </a:r>
            <a:endParaRPr lang="en-US" altLang="zh-CN" sz="1400" dirty="0"/>
          </a:p>
        </p:txBody>
      </p:sp>
      <p:sp>
        <p:nvSpPr>
          <p:cNvPr id="31" name="文本框 30"/>
          <p:cNvSpPr txBox="1"/>
          <p:nvPr/>
        </p:nvSpPr>
        <p:spPr>
          <a:xfrm>
            <a:off x="3317461" y="142904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32" name="文本框 31"/>
          <p:cNvSpPr txBox="1"/>
          <p:nvPr/>
        </p:nvSpPr>
        <p:spPr>
          <a:xfrm>
            <a:off x="3773214" y="4446578"/>
            <a:ext cx="2816644" cy="584775"/>
          </a:xfrm>
          <a:prstGeom prst="rect">
            <a:avLst/>
          </a:prstGeom>
          <a:noFill/>
        </p:spPr>
        <p:txBody>
          <a:bodyPr wrap="square" rtlCol="0" anchor="t">
            <a:spAutoFit/>
          </a:bodyPr>
          <a:lstStyle/>
          <a:p>
            <a:r>
              <a:rPr lang="en-US" altLang="zh-CN" sz="1600" dirty="0">
                <a:latin typeface="Times New Roman" panose="02020603050405020304" pitchFamily="18" charset="0"/>
                <a:cs typeface="Times New Roman" panose="02020603050405020304" pitchFamily="18" charset="0"/>
              </a:rPr>
              <a:t>Ochoa O </a:t>
            </a:r>
            <a:r>
              <a:rPr lang="en-US" altLang="zh-CN" sz="1600" dirty="0" err="1">
                <a:latin typeface="Times New Roman" panose="02020603050405020304" pitchFamily="18" charset="0"/>
                <a:cs typeface="Times New Roman" panose="02020603050405020304" pitchFamily="18" charset="0"/>
              </a:rPr>
              <a:t>O</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Reddy </a:t>
            </a:r>
          </a:p>
          <a:p>
            <a:r>
              <a:rPr lang="en-US" altLang="zh-CN" sz="1600" dirty="0" smtClean="0">
                <a:latin typeface="Times New Roman" panose="02020603050405020304" pitchFamily="18" charset="0"/>
                <a:cs typeface="Times New Roman" panose="02020603050405020304" pitchFamily="18" charset="0"/>
              </a:rPr>
              <a:t>J N,1992</a:t>
            </a:r>
            <a:endParaRPr lang="en-US" altLang="zh-CN" sz="1600" dirty="0" smtClean="0">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3806056" y="5466389"/>
            <a:ext cx="2540000" cy="33718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P. Maim</a:t>
            </a:r>
            <a:r>
              <a:rPr lang="en-US" altLang="zh-CN" sz="16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523873" y="4653136"/>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41" name="图片 40"/>
          <p:cNvPicPr>
            <a:picLocks noChangeAspect="1"/>
          </p:cNvPicPr>
          <p:nvPr/>
        </p:nvPicPr>
        <p:blipFill>
          <a:blip r:embed="rId4"/>
          <a:stretch>
            <a:fillRect/>
          </a:stretch>
        </p:blipFill>
        <p:spPr>
          <a:xfrm>
            <a:off x="5592748" y="1193742"/>
            <a:ext cx="2933760" cy="1476295"/>
          </a:xfrm>
          <a:prstGeom prst="rect">
            <a:avLst/>
          </a:prstGeom>
        </p:spPr>
      </p:pic>
      <p:sp>
        <p:nvSpPr>
          <p:cNvPr id="80" name="TextBox 17"/>
          <p:cNvSpPr txBox="1"/>
          <p:nvPr/>
        </p:nvSpPr>
        <p:spPr>
          <a:xfrm>
            <a:off x="1713916" y="3434240"/>
            <a:ext cx="1404157"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损伤区域</a:t>
            </a:r>
            <a:r>
              <a:rPr lang="zh-CN" altLang="en-US" sz="1400" dirty="0"/>
              <a:t>模型</a:t>
            </a:r>
            <a:r>
              <a:rPr lang="zh-CN" altLang="en-US" sz="1400" dirty="0" smtClean="0"/>
              <a:t>（</a:t>
            </a:r>
            <a:r>
              <a:rPr lang="en-US" altLang="zh-CN" sz="1400" dirty="0" smtClean="0"/>
              <a:t>Damage </a:t>
            </a:r>
            <a:r>
              <a:rPr lang="en-US" altLang="zh-CN" sz="1400" dirty="0"/>
              <a:t>zone model</a:t>
            </a:r>
            <a:r>
              <a:rPr lang="zh-CN" altLang="en-US" sz="1400" dirty="0" smtClean="0"/>
              <a:t>） </a:t>
            </a:r>
            <a:endParaRPr lang="zh-CN" altLang="en-US" sz="1400" dirty="0"/>
          </a:p>
        </p:txBody>
      </p:sp>
      <p:sp>
        <p:nvSpPr>
          <p:cNvPr id="88" name="TextBox 17"/>
          <p:cNvSpPr txBox="1"/>
          <p:nvPr/>
        </p:nvSpPr>
        <p:spPr>
          <a:xfrm>
            <a:off x="1727666" y="2635132"/>
            <a:ext cx="1680442"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a:t>平均</a:t>
            </a:r>
            <a:r>
              <a:rPr lang="zh-CN" altLang="en-US" sz="1400" dirty="0" smtClean="0"/>
              <a:t>应力法（</a:t>
            </a:r>
            <a:r>
              <a:rPr lang="en-US" altLang="zh-CN" sz="1400" dirty="0" smtClean="0"/>
              <a:t>point stress method</a:t>
            </a:r>
            <a:r>
              <a:rPr lang="zh-CN" altLang="en-US" sz="1400" dirty="0" smtClean="0"/>
              <a:t>） </a:t>
            </a:r>
            <a:endParaRPr lang="zh-CN" altLang="en-US" sz="1400" dirty="0"/>
          </a:p>
        </p:txBody>
      </p:sp>
      <p:sp>
        <p:nvSpPr>
          <p:cNvPr id="90" name="文本框 89"/>
          <p:cNvSpPr txBox="1"/>
          <p:nvPr/>
        </p:nvSpPr>
        <p:spPr>
          <a:xfrm>
            <a:off x="3472160" y="2574787"/>
            <a:ext cx="2540000" cy="583565"/>
          </a:xfrm>
          <a:prstGeom prst="rect">
            <a:avLst/>
          </a:prstGeom>
          <a:noFill/>
        </p:spPr>
        <p:txBody>
          <a:bodyPr wrap="square" rtlCol="0" anchor="t">
            <a:spAutoFit/>
          </a:bodyPr>
          <a:lstStyle/>
          <a:p>
            <a:r>
              <a:rPr lang="zh-CN" altLang="en-US" sz="1600" dirty="0">
                <a:latin typeface="Times New Roman" panose="02020603050405020304" pitchFamily="18" charset="0"/>
                <a:cs typeface="Times New Roman" panose="02020603050405020304" pitchFamily="18" charset="0"/>
              </a:rPr>
              <a:t>Whitney JM, Nuismer RJ.</a:t>
            </a:r>
            <a:r>
              <a:rPr lang="en-US" altLang="zh-CN" sz="1600" dirty="0">
                <a:latin typeface="Times New Roman" panose="02020603050405020304" pitchFamily="18" charset="0"/>
                <a:cs typeface="Times New Roman" panose="02020603050405020304" pitchFamily="18" charset="0"/>
              </a:rPr>
              <a:t>1974</a:t>
            </a:r>
          </a:p>
        </p:txBody>
      </p:sp>
      <p:sp>
        <p:nvSpPr>
          <p:cNvPr id="91" name="左大括号 90"/>
          <p:cNvSpPr/>
          <p:nvPr/>
        </p:nvSpPr>
        <p:spPr>
          <a:xfrm>
            <a:off x="1470058" y="175237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96" name="TextBox 17"/>
          <p:cNvSpPr txBox="1"/>
          <p:nvPr/>
        </p:nvSpPr>
        <p:spPr>
          <a:xfrm>
            <a:off x="36992" y="2081873"/>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解析破坏理论 </a:t>
            </a:r>
            <a:endParaRPr lang="zh-CN" altLang="en-US" sz="1400" dirty="0"/>
          </a:p>
        </p:txBody>
      </p:sp>
      <p:sp>
        <p:nvSpPr>
          <p:cNvPr id="97" name="TextBox 17"/>
          <p:cNvSpPr txBox="1"/>
          <p:nvPr/>
        </p:nvSpPr>
        <p:spPr>
          <a:xfrm>
            <a:off x="67845" y="433950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数值破坏理论 </a:t>
            </a:r>
            <a:endParaRPr lang="zh-CN" altLang="en-US" sz="1400" dirty="0"/>
          </a:p>
        </p:txBody>
      </p:sp>
      <p:sp>
        <p:nvSpPr>
          <p:cNvPr id="98" name="左大括号 97"/>
          <p:cNvSpPr/>
          <p:nvPr/>
        </p:nvSpPr>
        <p:spPr>
          <a:xfrm>
            <a:off x="1464624" y="3971012"/>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99" name="图片 98"/>
          <p:cNvPicPr/>
          <p:nvPr/>
        </p:nvPicPr>
        <p:blipFill>
          <a:blip r:embed="rId5">
            <a:extLst>
              <a:ext uri="{28A0092B-C50C-407E-A947-70E740481C1C}">
                <a14:useLocalDpi xmlns:a14="http://schemas.microsoft.com/office/drawing/2010/main" val="0"/>
              </a:ext>
            </a:extLst>
          </a:blip>
          <a:stretch>
            <a:fillRect/>
          </a:stretch>
        </p:blipFill>
        <p:spPr>
          <a:xfrm>
            <a:off x="5614122" y="2680124"/>
            <a:ext cx="2946396" cy="1239783"/>
          </a:xfrm>
          <a:prstGeom prst="rect">
            <a:avLst/>
          </a:prstGeom>
        </p:spPr>
      </p:pic>
      <p:sp>
        <p:nvSpPr>
          <p:cNvPr id="2" name="矩形 1"/>
          <p:cNvSpPr/>
          <p:nvPr/>
        </p:nvSpPr>
        <p:spPr>
          <a:xfrm>
            <a:off x="3148925" y="3573010"/>
            <a:ext cx="1927131" cy="369332"/>
          </a:xfrm>
          <a:prstGeom prst="rect">
            <a:avLst/>
          </a:prstGeom>
        </p:spPr>
        <p:txBody>
          <a:bodyPr wrap="none">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Aronsson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1993</a:t>
            </a:r>
            <a:endParaRPr lang="zh-CN" altLang="en-US"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6"/>
          <a:stretch>
            <a:fillRect/>
          </a:stretch>
        </p:blipFill>
        <p:spPr>
          <a:xfrm>
            <a:off x="5760454" y="3929994"/>
            <a:ext cx="3164840" cy="2862580"/>
          </a:xfrm>
          <a:prstGeom prst="rect">
            <a:avLst/>
          </a:prstGeom>
        </p:spPr>
      </p:pic>
      <p:sp>
        <p:nvSpPr>
          <p:cNvPr id="101" name="TextBox 7"/>
          <p:cNvSpPr txBox="1"/>
          <p:nvPr/>
        </p:nvSpPr>
        <p:spPr>
          <a:xfrm>
            <a:off x="435555" y="5887979"/>
            <a:ext cx="4471858"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解析的理论并不适用于大开孔这种复杂的结构；如何预测大开口层合板的极限载荷和失效过程</a:t>
            </a:r>
            <a:r>
              <a:rPr lang="zh-CN" altLang="en-US" kern="0" dirty="0">
                <a:solidFill>
                  <a:srgbClr val="FF0000"/>
                </a:solidFill>
                <a:latin typeface="Lucida Sans Unicode"/>
                <a:ea typeface="黑体" panose="02010609060101010101" pitchFamily="49" charset="-122"/>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5</a:t>
            </a:fld>
            <a:endParaRPr lang="en-US" altLang="zh-CN"/>
          </a:p>
        </p:txBody>
      </p:sp>
    </p:spTree>
    <p:custDataLst>
      <p:tags r:id="rId1"/>
    </p:custDataLst>
    <p:extLst>
      <p:ext uri="{BB962C8B-B14F-4D97-AF65-F5344CB8AC3E}">
        <p14:creationId xmlns:p14="http://schemas.microsoft.com/office/powerpoint/2010/main" val="337380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251520" y="476672"/>
            <a:ext cx="6447060"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1.3 </a:t>
            </a:r>
            <a:r>
              <a:rPr lang="zh-CN" altLang="en-US" sz="3000" dirty="0" smtClean="0">
                <a:latin typeface="+mn-lt"/>
                <a:ea typeface="黑体" panose="02010609060101010101" pitchFamily="49" charset="-122"/>
                <a:cs typeface="Times New Roman" panose="02020603050405020304" pitchFamily="18" charset="0"/>
              </a:rPr>
              <a:t>复合材料的强度准则和退化模型</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23" name="TextBox 7"/>
          <p:cNvSpPr txBox="1"/>
          <p:nvPr/>
        </p:nvSpPr>
        <p:spPr>
          <a:xfrm>
            <a:off x="1710394" y="3987149"/>
            <a:ext cx="1672590" cy="523220"/>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层折减方法（</a:t>
            </a:r>
            <a:r>
              <a:rPr sz="1400" dirty="0" smtClean="0"/>
              <a:t>ply-discount method</a:t>
            </a:r>
            <a:r>
              <a:rPr lang="zh-CN" altLang="en-US" sz="1400" dirty="0" smtClean="0"/>
              <a:t>）</a:t>
            </a:r>
            <a:r>
              <a:rPr sz="1400" dirty="0" smtClean="0"/>
              <a:t> </a:t>
            </a:r>
            <a:endParaRPr lang="en-US" sz="1200" b="0" dirty="0" smtClean="0"/>
          </a:p>
        </p:txBody>
      </p:sp>
      <p:sp>
        <p:nvSpPr>
          <p:cNvPr id="25" name="TextBox 18"/>
          <p:cNvSpPr txBox="1"/>
          <p:nvPr/>
        </p:nvSpPr>
        <p:spPr>
          <a:xfrm>
            <a:off x="1688499" y="4942697"/>
            <a:ext cx="1677374" cy="738664"/>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连续损伤模型（</a:t>
            </a:r>
            <a:r>
              <a:rPr lang="en-US" altLang="zh-CN" sz="1400" dirty="0" smtClean="0"/>
              <a:t>continuum damage model</a:t>
            </a:r>
            <a:r>
              <a:rPr lang="zh-CN" altLang="en-US" sz="1400" dirty="0" smtClean="0"/>
              <a:t>）</a:t>
            </a:r>
            <a:endParaRPr lang="en-US" altLang="zh-CN" sz="1400" dirty="0"/>
          </a:p>
        </p:txBody>
      </p:sp>
      <p:sp>
        <p:nvSpPr>
          <p:cNvPr id="26" name="TextBox 24"/>
          <p:cNvSpPr txBox="1"/>
          <p:nvPr/>
        </p:nvSpPr>
        <p:spPr>
          <a:xfrm>
            <a:off x="3545651" y="3663623"/>
            <a:ext cx="2318385" cy="523220"/>
          </a:xfrm>
          <a:prstGeom prst="rect">
            <a:avLst/>
          </a:prstGeom>
          <a:noFill/>
        </p:spPr>
        <p:txBody>
          <a:bodyPr wrap="square" rtlCol="0">
            <a:spAutoFit/>
          </a:bodyPr>
          <a:lstStyle/>
          <a:p>
            <a:pPr algn="l"/>
            <a:r>
              <a:rPr lang="en-US" sz="1400" dirty="0">
                <a:latin typeface="Times New Roman" panose="02020603050405020304" pitchFamily="18" charset="0"/>
                <a:cs typeface="Times New Roman" panose="02020603050405020304" pitchFamily="18" charset="0"/>
                <a:sym typeface="+mn-ea"/>
              </a:rPr>
              <a:t>David </a:t>
            </a:r>
            <a:r>
              <a:rPr lang="en-US" sz="1400" dirty="0" smtClean="0">
                <a:latin typeface="Times New Roman" panose="02020603050405020304" pitchFamily="18" charset="0"/>
                <a:cs typeface="Times New Roman" panose="02020603050405020304" pitchFamily="18" charset="0"/>
                <a:sym typeface="+mn-ea"/>
              </a:rPr>
              <a:t>W.Sleight,1999</a:t>
            </a:r>
            <a:endParaRPr lang="en-US" sz="1400" b="0" dirty="0">
              <a:latin typeface="Times New Roman" panose="02020603050405020304" pitchFamily="18" charset="0"/>
              <a:cs typeface="Times New Roman" panose="02020603050405020304" pitchFamily="18" charset="0"/>
              <a:sym typeface="+mn-ea"/>
            </a:endParaRP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p:cNvPicPr>
            <a:picLocks noChangeAspect="1"/>
          </p:cNvPicPr>
          <p:nvPr/>
        </p:nvPicPr>
        <p:blipFill>
          <a:blip r:embed="rId4"/>
          <a:stretch>
            <a:fillRect/>
          </a:stretch>
        </p:blipFill>
        <p:spPr>
          <a:xfrm>
            <a:off x="6911479" y="3198293"/>
            <a:ext cx="2222823" cy="1670867"/>
          </a:xfrm>
          <a:prstGeom prst="rect">
            <a:avLst/>
          </a:prstGeom>
        </p:spPr>
      </p:pic>
      <p:sp>
        <p:nvSpPr>
          <p:cNvPr id="28" name="左大括号 27"/>
          <p:cNvSpPr/>
          <p:nvPr/>
        </p:nvSpPr>
        <p:spPr>
          <a:xfrm>
            <a:off x="3468323" y="3859791"/>
            <a:ext cx="124371" cy="653331"/>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29" name="TextBox 24"/>
          <p:cNvSpPr txBox="1"/>
          <p:nvPr/>
        </p:nvSpPr>
        <p:spPr>
          <a:xfrm>
            <a:off x="3586623" y="4367365"/>
            <a:ext cx="2318385" cy="523220"/>
          </a:xfrm>
          <a:prstGeom prst="rect">
            <a:avLst/>
          </a:prstGeom>
          <a:noFill/>
        </p:spPr>
        <p:txBody>
          <a:bodyPr wrap="square" rtlCol="0">
            <a:spAutoFit/>
          </a:bodyPr>
          <a:lstStyle/>
          <a:p>
            <a:pPr algn="l"/>
            <a:r>
              <a:rPr lang="en-US" sz="1400" b="0" dirty="0">
                <a:latin typeface="Times New Roman" panose="02020603050405020304" pitchFamily="18" charset="0"/>
                <a:cs typeface="Times New Roman" panose="02020603050405020304" pitchFamily="18" charset="0"/>
                <a:sym typeface="+mn-ea"/>
              </a:rPr>
              <a:t>Wang Danyong,2005</a:t>
            </a:r>
          </a:p>
          <a:p>
            <a:pPr algn="l"/>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p:cNvSpPr txBox="1"/>
          <p:nvPr/>
        </p:nvSpPr>
        <p:spPr>
          <a:xfrm>
            <a:off x="3540277" y="4847262"/>
            <a:ext cx="1861407" cy="307777"/>
          </a:xfrm>
          <a:prstGeom prst="rect">
            <a:avLst/>
          </a:prstGeom>
          <a:noFill/>
        </p:spPr>
        <p:txBody>
          <a:bodyPr wrap="none" rtlCol="0" anchor="t">
            <a:spAutoFit/>
          </a:bodyPr>
          <a:lstStyle/>
          <a:p>
            <a:pPr algn="l"/>
            <a:r>
              <a:rPr lang="en-US" altLang="zh-CN" sz="1400" dirty="0" err="1">
                <a:latin typeface="Times New Roman" panose="02020603050405020304" pitchFamily="18" charset="0"/>
                <a:cs typeface="Times New Roman" panose="02020603050405020304" pitchFamily="18" charset="0"/>
                <a:sym typeface="+mn-ea"/>
              </a:rPr>
              <a:t>Ireneusz</a:t>
            </a:r>
            <a:r>
              <a:rPr lang="en-US" altLang="zh-CN" sz="1400" dirty="0">
                <a:latin typeface="Times New Roman" panose="02020603050405020304" pitchFamily="18" charset="0"/>
                <a:cs typeface="Times New Roman" panose="02020603050405020304" pitchFamily="18" charset="0"/>
                <a:sym typeface="+mn-ea"/>
              </a:rPr>
              <a:t> </a:t>
            </a:r>
            <a:r>
              <a:rPr lang="en-US" altLang="zh-CN" sz="1400" dirty="0" smtClean="0">
                <a:latin typeface="Times New Roman" panose="02020603050405020304" pitchFamily="18" charset="0"/>
                <a:cs typeface="Times New Roman" panose="02020603050405020304" pitchFamily="18" charset="0"/>
                <a:sym typeface="+mn-ea"/>
              </a:rPr>
              <a:t>Lapczyk,2007</a:t>
            </a:r>
          </a:p>
        </p:txBody>
      </p:sp>
      <p:sp>
        <p:nvSpPr>
          <p:cNvPr id="33" name="文本框 32"/>
          <p:cNvSpPr txBox="1"/>
          <p:nvPr/>
        </p:nvSpPr>
        <p:spPr>
          <a:xfrm>
            <a:off x="3555441" y="5453863"/>
            <a:ext cx="2540000" cy="307777"/>
          </a:xfrm>
          <a:prstGeom prst="rect">
            <a:avLst/>
          </a:prstGeom>
          <a:noFill/>
        </p:spPr>
        <p:txBody>
          <a:bodyPr wrap="square" rtlCol="0" anchor="t">
            <a:spAutoFit/>
          </a:bodyPr>
          <a:lstStyle/>
          <a:p>
            <a:r>
              <a:rPr lang="zh-CN" altLang="en-US" sz="1400" dirty="0">
                <a:latin typeface="Times New Roman" panose="02020603050405020304" pitchFamily="18" charset="0"/>
                <a:cs typeface="Times New Roman" panose="02020603050405020304" pitchFamily="18" charset="0"/>
              </a:rPr>
              <a:t>P. Maim</a:t>
            </a:r>
            <a:r>
              <a:rPr lang="en-US" altLang="zh-CN" sz="1400" dirty="0">
                <a:latin typeface="Times New Roman" panose="02020603050405020304" pitchFamily="18" charset="0"/>
                <a:cs typeface="Times New Roman" panose="02020603050405020304" pitchFamily="18" charset="0"/>
              </a:rPr>
              <a:t>i,2007</a:t>
            </a:r>
          </a:p>
        </p:txBody>
      </p:sp>
      <p:sp>
        <p:nvSpPr>
          <p:cNvPr id="35" name="左大括号 34"/>
          <p:cNvSpPr/>
          <p:nvPr/>
        </p:nvSpPr>
        <p:spPr>
          <a:xfrm>
            <a:off x="3427399" y="5025732"/>
            <a:ext cx="136052" cy="585292"/>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pic>
        <p:nvPicPr>
          <p:cNvPr id="36" name="图片 35"/>
          <p:cNvPicPr>
            <a:picLocks noChangeAspect="1"/>
          </p:cNvPicPr>
          <p:nvPr/>
        </p:nvPicPr>
        <p:blipFill rotWithShape="1">
          <a:blip r:embed="rId5"/>
          <a:srcRect l="2425" t="3106" r="3912" b="8790"/>
          <a:stretch>
            <a:fillRect/>
          </a:stretch>
        </p:blipFill>
        <p:spPr>
          <a:xfrm>
            <a:off x="7271920" y="5084255"/>
            <a:ext cx="1815229" cy="893208"/>
          </a:xfrm>
          <a:prstGeom prst="rect">
            <a:avLst/>
          </a:prstGeom>
        </p:spPr>
      </p:pic>
      <p:pic>
        <p:nvPicPr>
          <p:cNvPr id="37" name="图片 36"/>
          <p:cNvPicPr>
            <a:picLocks noChangeAspect="1"/>
          </p:cNvPicPr>
          <p:nvPr/>
        </p:nvPicPr>
        <p:blipFill>
          <a:blip r:embed="rId6"/>
          <a:stretch>
            <a:fillRect/>
          </a:stretch>
        </p:blipFill>
        <p:spPr>
          <a:xfrm>
            <a:off x="5222157" y="4939007"/>
            <a:ext cx="1998351" cy="1063661"/>
          </a:xfrm>
          <a:prstGeom prst="rect">
            <a:avLst/>
          </a:prstGeom>
        </p:spPr>
      </p:pic>
      <p:pic>
        <p:nvPicPr>
          <p:cNvPr id="38" name="图片 37"/>
          <p:cNvPicPr>
            <a:picLocks noChangeAspect="1"/>
          </p:cNvPicPr>
          <p:nvPr/>
        </p:nvPicPr>
        <p:blipFill>
          <a:blip r:embed="rId7"/>
          <a:stretch>
            <a:fillRect/>
          </a:stretch>
        </p:blipFill>
        <p:spPr>
          <a:xfrm>
            <a:off x="5692279" y="3350628"/>
            <a:ext cx="1219200" cy="1247775"/>
          </a:xfrm>
          <a:prstGeom prst="rect">
            <a:avLst/>
          </a:prstGeom>
        </p:spPr>
      </p:pic>
      <p:sp>
        <p:nvSpPr>
          <p:cNvPr id="46" name="左大括号 45"/>
          <p:cNvSpPr/>
          <p:nvPr/>
        </p:nvSpPr>
        <p:spPr>
          <a:xfrm>
            <a:off x="1451601" y="1481593"/>
            <a:ext cx="236897" cy="1582707"/>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47" name="TextBox 17"/>
          <p:cNvSpPr txBox="1"/>
          <p:nvPr/>
        </p:nvSpPr>
        <p:spPr>
          <a:xfrm>
            <a:off x="36992" y="1811095"/>
            <a:ext cx="1418287"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破坏强度准则 </a:t>
            </a:r>
            <a:endParaRPr lang="zh-CN" altLang="en-US" sz="1400" dirty="0"/>
          </a:p>
        </p:txBody>
      </p:sp>
      <p:sp>
        <p:nvSpPr>
          <p:cNvPr id="48" name="TextBox 17"/>
          <p:cNvSpPr txBox="1"/>
          <p:nvPr/>
        </p:nvSpPr>
        <p:spPr>
          <a:xfrm>
            <a:off x="35496" y="4543020"/>
            <a:ext cx="1352540"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材料退化模型 </a:t>
            </a:r>
            <a:endParaRPr lang="zh-CN" altLang="en-US" sz="1400" dirty="0"/>
          </a:p>
        </p:txBody>
      </p:sp>
      <p:sp>
        <p:nvSpPr>
          <p:cNvPr id="49" name="左大括号 48"/>
          <p:cNvSpPr/>
          <p:nvPr/>
        </p:nvSpPr>
        <p:spPr>
          <a:xfrm>
            <a:off x="1451601" y="4145890"/>
            <a:ext cx="218440" cy="1083310"/>
          </a:xfrm>
          <a:prstGeom prst="leftBrace">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33CC"/>
              </a:solidFill>
            </a:endParaRPr>
          </a:p>
        </p:txBody>
      </p:sp>
      <p:sp>
        <p:nvSpPr>
          <p:cNvPr id="50" name="TextBox 7"/>
          <p:cNvSpPr txBox="1"/>
          <p:nvPr/>
        </p:nvSpPr>
        <p:spPr>
          <a:xfrm>
            <a:off x="1781651" y="130386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Tsai-Wu</a:t>
            </a:r>
            <a:r>
              <a:rPr lang="zh-CN" altLang="en-US" sz="1400" dirty="0" smtClean="0"/>
              <a:t>准则</a:t>
            </a:r>
            <a:endParaRPr lang="en-US" sz="1200" b="0" dirty="0" smtClean="0"/>
          </a:p>
        </p:txBody>
      </p:sp>
      <p:sp>
        <p:nvSpPr>
          <p:cNvPr id="51" name="TextBox 7"/>
          <p:cNvSpPr txBox="1"/>
          <p:nvPr/>
        </p:nvSpPr>
        <p:spPr>
          <a:xfrm>
            <a:off x="1766184" y="3091483"/>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Hashin</a:t>
            </a:r>
            <a:r>
              <a:rPr lang="zh-CN" altLang="en-US" sz="1400" dirty="0" smtClean="0"/>
              <a:t>准则</a:t>
            </a:r>
            <a:endParaRPr lang="en-US" sz="1400" dirty="0" smtClean="0"/>
          </a:p>
        </p:txBody>
      </p:sp>
      <p:sp>
        <p:nvSpPr>
          <p:cNvPr id="52" name="TextBox 7"/>
          <p:cNvSpPr txBox="1"/>
          <p:nvPr/>
        </p:nvSpPr>
        <p:spPr>
          <a:xfrm>
            <a:off x="1766184" y="1775135"/>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en-US" altLang="zh-CN" sz="1400" dirty="0" smtClean="0"/>
              <a:t>Tsai-Hill</a:t>
            </a:r>
            <a:r>
              <a:rPr lang="zh-CN" altLang="en-US" sz="1400" dirty="0" smtClean="0"/>
              <a:t>准则</a:t>
            </a:r>
            <a:endParaRPr lang="en-US" sz="1200" b="0" dirty="0" smtClean="0"/>
          </a:p>
        </p:txBody>
      </p:sp>
      <p:sp>
        <p:nvSpPr>
          <p:cNvPr id="53" name="TextBox 7"/>
          <p:cNvSpPr txBox="1"/>
          <p:nvPr/>
        </p:nvSpPr>
        <p:spPr>
          <a:xfrm>
            <a:off x="1766184" y="2228628"/>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4" name="TextBox 7"/>
          <p:cNvSpPr txBox="1"/>
          <p:nvPr/>
        </p:nvSpPr>
        <p:spPr>
          <a:xfrm>
            <a:off x="1766184" y="2654660"/>
            <a:ext cx="1422198" cy="307777"/>
          </a:xfrm>
          <a:prstGeom prst="rect">
            <a:avLst/>
          </a:prstGeom>
          <a:ln w="28575">
            <a:solidFill>
              <a:srgbClr val="0000FF"/>
            </a:solidFill>
          </a:ln>
        </p:spPr>
        <p:txBody>
          <a:bodyPr wrap="square">
            <a:spAutoFit/>
          </a:bodyPr>
          <a:lstStyle>
            <a:defPPr>
              <a:defRPr lang="zh-CN"/>
            </a:defPPr>
            <a:lvl1pPr>
              <a:defRPr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a:defRPr>
                <a:solidFill>
                  <a:schemeClr val="tx1"/>
                </a:solidFill>
                <a:latin typeface="Arial" panose="020B0604020202020204" pitchFamily="34" charset="0"/>
                <a:ea typeface="宋体" panose="02010600030101010101" pitchFamily="2" charset="-122"/>
              </a:defRPr>
            </a:lvl6pPr>
            <a:lvl7pPr>
              <a:defRPr>
                <a:solidFill>
                  <a:schemeClr val="tx1"/>
                </a:solidFill>
                <a:latin typeface="Arial" panose="020B0604020202020204" pitchFamily="34" charset="0"/>
                <a:ea typeface="宋体" panose="02010600030101010101" pitchFamily="2" charset="-122"/>
              </a:defRPr>
            </a:lvl7pPr>
            <a:lvl8pPr>
              <a:defRPr>
                <a:solidFill>
                  <a:schemeClr val="tx1"/>
                </a:solidFill>
                <a:latin typeface="Arial" panose="020B0604020202020204" pitchFamily="34" charset="0"/>
                <a:ea typeface="宋体" panose="02010600030101010101" pitchFamily="2" charset="-122"/>
              </a:defRPr>
            </a:lvl8pPr>
            <a:lvl9pPr>
              <a:defRPr>
                <a:solidFill>
                  <a:schemeClr val="tx1"/>
                </a:solidFill>
                <a:latin typeface="Arial" panose="020B0604020202020204" pitchFamily="34" charset="0"/>
                <a:ea typeface="宋体" panose="02010600030101010101" pitchFamily="2" charset="-122"/>
              </a:defRPr>
            </a:lvl9pPr>
          </a:lstStyle>
          <a:p>
            <a:pPr algn="ctr"/>
            <a:r>
              <a:rPr lang="zh-CN" altLang="en-US" sz="1400" dirty="0" smtClean="0"/>
              <a:t>最大应力准则</a:t>
            </a:r>
            <a:endParaRPr lang="en-US" sz="1200" b="0" dirty="0" smtClean="0"/>
          </a:p>
        </p:txBody>
      </p:sp>
      <p:sp>
        <p:nvSpPr>
          <p:cNvPr id="55" name="文本框 54"/>
          <p:cNvSpPr txBox="1"/>
          <p:nvPr/>
        </p:nvSpPr>
        <p:spPr>
          <a:xfrm>
            <a:off x="3297001" y="1294479"/>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W, Wu E </a:t>
            </a:r>
            <a:r>
              <a:rPr lang="pl-PL" altLang="zh-CN" sz="1400" dirty="0" smtClean="0">
                <a:latin typeface="Times New Roman" panose="02020603050405020304" pitchFamily="18" charset="0"/>
                <a:cs typeface="Times New Roman" panose="02020603050405020304" pitchFamily="18" charset="0"/>
              </a:rPr>
              <a:t>M.</a:t>
            </a:r>
            <a:r>
              <a:rPr lang="en-US" altLang="zh-CN" sz="1400" dirty="0" smtClean="0">
                <a:latin typeface="Times New Roman" panose="02020603050405020304" pitchFamily="18" charset="0"/>
                <a:cs typeface="Times New Roman" panose="02020603050405020304" pitchFamily="18" charset="0"/>
              </a:rPr>
              <a:t>1971</a:t>
            </a:r>
            <a:endParaRPr lang="en-US" altLang="zh-CN" sz="14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290354" y="1797997"/>
            <a:ext cx="2805087" cy="307777"/>
          </a:xfrm>
          <a:prstGeom prst="rect">
            <a:avLst/>
          </a:prstGeom>
          <a:noFill/>
        </p:spPr>
        <p:txBody>
          <a:bodyPr wrap="square" rtlCol="0" anchor="t">
            <a:spAutoFit/>
          </a:bodyPr>
          <a:lstStyle/>
          <a:p>
            <a:r>
              <a:rPr lang="pl-PL" altLang="zh-CN" sz="1400" dirty="0" smtClean="0">
                <a:latin typeface="Times New Roman" panose="02020603050405020304" pitchFamily="18" charset="0"/>
                <a:cs typeface="Times New Roman" panose="02020603050405020304" pitchFamily="18" charset="0"/>
              </a:rPr>
              <a:t>Tsai </a:t>
            </a:r>
            <a:r>
              <a:rPr lang="pl-PL" altLang="zh-CN" sz="1400" dirty="0">
                <a:latin typeface="Times New Roman" panose="02020603050405020304" pitchFamily="18" charset="0"/>
                <a:cs typeface="Times New Roman" panose="02020603050405020304" pitchFamily="18" charset="0"/>
              </a:rPr>
              <a:t>S </a:t>
            </a:r>
            <a:r>
              <a:rPr lang="pl-PL" altLang="zh-CN" sz="1400" dirty="0" smtClean="0">
                <a:latin typeface="Times New Roman" panose="02020603050405020304" pitchFamily="18" charset="0"/>
                <a:cs typeface="Times New Roman" panose="02020603050405020304" pitchFamily="18" charset="0"/>
              </a:rPr>
              <a:t>W.</a:t>
            </a:r>
            <a:r>
              <a:rPr lang="en-US" altLang="zh-CN" sz="1400" dirty="0" smtClean="0">
                <a:latin typeface="Times New Roman" panose="02020603050405020304" pitchFamily="18" charset="0"/>
                <a:cs typeface="Times New Roman" panose="02020603050405020304" pitchFamily="18" charset="0"/>
              </a:rPr>
              <a:t>1965</a:t>
            </a:r>
            <a:endParaRPr lang="en-US" altLang="zh-CN" sz="1400" dirty="0">
              <a:latin typeface="Times New Roman" panose="02020603050405020304" pitchFamily="18" charset="0"/>
              <a:cs typeface="Times New Roman" panose="02020603050405020304" pitchFamily="18" charset="0"/>
            </a:endParaRPr>
          </a:p>
        </p:txBody>
      </p:sp>
      <p:sp>
        <p:nvSpPr>
          <p:cNvPr id="3" name="矩形 2"/>
          <p:cNvSpPr/>
          <p:nvPr/>
        </p:nvSpPr>
        <p:spPr>
          <a:xfrm>
            <a:off x="3270302" y="3076937"/>
            <a:ext cx="2037802"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Hashin Z, </a:t>
            </a:r>
            <a:r>
              <a:rPr lang="en-US" altLang="zh-CN" sz="1400" dirty="0" err="1">
                <a:latin typeface="Times New Roman" panose="02020603050405020304" pitchFamily="18" charset="0"/>
                <a:ea typeface="宋体" panose="02010600030101010101" pitchFamily="2" charset="-122"/>
              </a:rPr>
              <a:t>Rotem</a:t>
            </a:r>
            <a:r>
              <a:rPr lang="en-US" altLang="zh-CN" sz="1400" dirty="0">
                <a:latin typeface="Times New Roman" panose="02020603050405020304" pitchFamily="18" charset="0"/>
                <a:ea typeface="宋体" panose="02010600030101010101" pitchFamily="2" charset="-122"/>
              </a:rPr>
              <a:t> A.</a:t>
            </a:r>
            <a:endParaRPr lang="zh-CN" altLang="en-US" sz="1400" dirty="0"/>
          </a:p>
        </p:txBody>
      </p:sp>
      <p:pic>
        <p:nvPicPr>
          <p:cNvPr id="57" name="图片 56"/>
          <p:cNvPicPr>
            <a:picLocks noChangeAspect="1"/>
          </p:cNvPicPr>
          <p:nvPr/>
        </p:nvPicPr>
        <p:blipFill rotWithShape="1">
          <a:blip r:embed="rId8"/>
          <a:srcRect l="1265" t="2591" r="3642" b="5153"/>
          <a:stretch/>
        </p:blipFill>
        <p:spPr>
          <a:xfrm>
            <a:off x="5749831" y="1143900"/>
            <a:ext cx="2320257" cy="2088232"/>
          </a:xfrm>
          <a:prstGeom prst="rect">
            <a:avLst/>
          </a:prstGeom>
        </p:spPr>
      </p:pic>
      <p:sp>
        <p:nvSpPr>
          <p:cNvPr id="58" name="TextBox 7"/>
          <p:cNvSpPr txBox="1"/>
          <p:nvPr/>
        </p:nvSpPr>
        <p:spPr>
          <a:xfrm>
            <a:off x="251520" y="5887461"/>
            <a:ext cx="4709822" cy="923330"/>
          </a:xfrm>
          <a:prstGeom prst="rect">
            <a:avLst/>
          </a:prstGeom>
          <a:noFill/>
          <a:ln w="55000" cap="flat" cmpd="thickThin" algn="ctr">
            <a:solidFill>
              <a:srgbClr val="0000FF"/>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FF0000"/>
                </a:solidFill>
                <a:latin typeface="Lucida Sans Unicode"/>
                <a:ea typeface="黑体" panose="02010609060101010101" pitchFamily="49" charset="-122"/>
              </a:rPr>
              <a:t>连续损伤模型避免了材料折减系数的不确定性；大开孔复合材料层合板的损伤研究较为缺乏</a:t>
            </a:r>
            <a:r>
              <a:rPr kumimoji="0" lang="zh-CN" altLang="zh-CN"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rPr>
              <a:t>。</a:t>
            </a:r>
            <a:endParaRPr kumimoji="0" lang="zh-CN" altLang="en-US" sz="1800" b="0" i="0" u="none" strike="noStrike" kern="0" cap="none" spc="0" normalizeH="0" baseline="0" noProof="0" dirty="0" smtClean="0">
              <a:ln>
                <a:noFill/>
              </a:ln>
              <a:solidFill>
                <a:srgbClr val="FF0000"/>
              </a:solidFill>
              <a:effectLst/>
              <a:uLnTx/>
              <a:uFillTx/>
              <a:latin typeface="Lucida Sans Unicode"/>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a:defRPr/>
            </a:pPr>
            <a:fld id="{06C88229-2361-4A3F-BA53-4D47DBEF09B6}" type="slidenum">
              <a:rPr lang="en-US" altLang="zh-CN" smtClean="0"/>
              <a:pPr>
                <a:defRPr/>
              </a:pPr>
              <a:t>6</a:t>
            </a:fld>
            <a:endParaRPr lang="en-US" altLang="zh-CN"/>
          </a:p>
        </p:txBody>
      </p:sp>
    </p:spTree>
    <p:custDataLst>
      <p:tags r:id="rId1"/>
    </p:custDataLst>
    <p:extLst>
      <p:ext uri="{BB962C8B-B14F-4D97-AF65-F5344CB8AC3E}">
        <p14:creationId xmlns:p14="http://schemas.microsoft.com/office/powerpoint/2010/main" val="406138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476672"/>
            <a:ext cx="2700337" cy="560611"/>
          </a:xfrm>
        </p:spPr>
        <p:txBody>
          <a:bodyPr/>
          <a:lstStyle/>
          <a:p>
            <a:pPr eaLnBrk="1" hangingPunct="1">
              <a:lnSpc>
                <a:spcPct val="130000"/>
              </a:lnSpc>
              <a:defRPr/>
            </a:pPr>
            <a:r>
              <a:rPr lang="en-US" altLang="zh-CN" sz="3000" dirty="0" smtClean="0">
                <a:latin typeface="+mn-lt"/>
                <a:ea typeface="黑体" panose="02010609060101010101" pitchFamily="49" charset="-122"/>
                <a:cs typeface="Times New Roman" panose="02020603050405020304" pitchFamily="18" charset="0"/>
              </a:rPr>
              <a:t>1.4 </a:t>
            </a:r>
            <a:r>
              <a:rPr lang="zh-CN" altLang="en-US" sz="3000" dirty="0" smtClean="0">
                <a:latin typeface="+mn-lt"/>
                <a:ea typeface="黑体" panose="02010609060101010101" pitchFamily="49" charset="-122"/>
                <a:cs typeface="Times New Roman" panose="02020603050405020304" pitchFamily="18" charset="0"/>
              </a:rPr>
              <a:t>总结</a:t>
            </a:r>
            <a:endParaRPr lang="en-US" altLang="zh-CN" sz="3000" dirty="0" smtClean="0">
              <a:latin typeface="+mn-lt"/>
              <a:ea typeface="黑体" panose="02010609060101010101" pitchFamily="49" charset="-122"/>
              <a:cs typeface="Times New Roman" panose="02020603050405020304" pitchFamily="18" charset="0"/>
            </a:endParaRPr>
          </a:p>
        </p:txBody>
      </p:sp>
      <p:sp>
        <p:nvSpPr>
          <p:cNvPr id="3" name="矩形 2"/>
          <p:cNvSpPr/>
          <p:nvPr/>
        </p:nvSpPr>
        <p:spPr bwMode="auto">
          <a:xfrm>
            <a:off x="3816619" y="1313381"/>
            <a:ext cx="1872208" cy="432048"/>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b="1" dirty="0" smtClean="0">
                <a:solidFill>
                  <a:srgbClr val="C00000"/>
                </a:solidFill>
                <a:latin typeface="Arial" pitchFamily="34" charset="0"/>
                <a:ea typeface="宋体" pitchFamily="2" charset="-122"/>
              </a:rPr>
              <a:t>关键问题</a:t>
            </a:r>
            <a:endParaRPr lang="zh-CN" altLang="en-US" b="1" dirty="0">
              <a:solidFill>
                <a:srgbClr val="C00000"/>
              </a:solidFill>
              <a:latin typeface="Arial" pitchFamily="34" charset="0"/>
              <a:ea typeface="宋体" pitchFamily="2" charset="-122"/>
            </a:endParaRPr>
          </a:p>
        </p:txBody>
      </p:sp>
      <p:sp>
        <p:nvSpPr>
          <p:cNvPr id="46" name="矩形 45"/>
          <p:cNvSpPr/>
          <p:nvPr/>
        </p:nvSpPr>
        <p:spPr bwMode="auto">
          <a:xfrm>
            <a:off x="640175" y="2150836"/>
            <a:ext cx="2493120" cy="830958"/>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除了预测极限载荷，层合板从初始破坏到彻底破坏的过程研究较少</a:t>
            </a:r>
          </a:p>
        </p:txBody>
      </p:sp>
      <p:sp>
        <p:nvSpPr>
          <p:cNvPr id="47" name="矩形 46"/>
          <p:cNvSpPr/>
          <p:nvPr/>
        </p:nvSpPr>
        <p:spPr bwMode="auto">
          <a:xfrm>
            <a:off x="3462554" y="2118962"/>
            <a:ext cx="2582535" cy="825592"/>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无孔和含小孔的层</a:t>
            </a:r>
            <a:r>
              <a:rPr lang="zh-CN" altLang="en-US" dirty="0">
                <a:solidFill>
                  <a:srgbClr val="0000FF"/>
                </a:solidFill>
                <a:latin typeface="黑体" panose="02010609060101010101" pitchFamily="49" charset="-122"/>
                <a:ea typeface="黑体" panose="02010609060101010101" pitchFamily="49" charset="-122"/>
              </a:rPr>
              <a:t>合</a:t>
            </a:r>
            <a:r>
              <a:rPr lang="zh-CN" altLang="en-US" dirty="0" smtClean="0">
                <a:solidFill>
                  <a:srgbClr val="0000FF"/>
                </a:solidFill>
                <a:latin typeface="黑体" panose="02010609060101010101" pitchFamily="49" charset="-122"/>
                <a:ea typeface="黑体" panose="02010609060101010101" pitchFamily="49" charset="-122"/>
              </a:rPr>
              <a:t>板较多，大开孔的失效研究相对缺乏</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48" name="矩形 47"/>
          <p:cNvSpPr/>
          <p:nvPr/>
        </p:nvSpPr>
        <p:spPr bwMode="auto">
          <a:xfrm>
            <a:off x="6304069" y="2118962"/>
            <a:ext cx="2477644" cy="873567"/>
          </a:xfrm>
          <a:prstGeom prst="rect">
            <a:avLst/>
          </a:prstGeom>
          <a:ln>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algn="ctr" eaLnBrk="0" hangingPunct="0"/>
            <a:r>
              <a:rPr lang="zh-CN" altLang="en-US" dirty="0" smtClean="0">
                <a:solidFill>
                  <a:srgbClr val="0000FF"/>
                </a:solidFill>
                <a:latin typeface="黑体" panose="02010609060101010101" pitchFamily="49" charset="-122"/>
                <a:ea typeface="黑体" panose="02010609060101010101" pitchFamily="49" charset="-122"/>
              </a:rPr>
              <a:t>较少考虑复合材料中的剪切非线性效应和就地强度效应</a:t>
            </a:r>
            <a:endParaRPr lang="zh-CN" altLang="en-US" dirty="0">
              <a:solidFill>
                <a:srgbClr val="0000FF"/>
              </a:solidFill>
              <a:latin typeface="黑体" panose="02010609060101010101" pitchFamily="49" charset="-122"/>
              <a:ea typeface="黑体" panose="02010609060101010101" pitchFamily="49" charset="-122"/>
            </a:endParaRPr>
          </a:p>
        </p:txBody>
      </p:sp>
      <p:cxnSp>
        <p:nvCxnSpPr>
          <p:cNvPr id="57" name="肘形连接符 56"/>
          <p:cNvCxnSpPr/>
          <p:nvPr/>
        </p:nvCxnSpPr>
        <p:spPr bwMode="auto">
          <a:xfrm rot="5400000" flipH="1" flipV="1">
            <a:off x="3149827" y="587777"/>
            <a:ext cx="351447" cy="2877631"/>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59" name="肘形连接符 58"/>
          <p:cNvCxnSpPr>
            <a:endCxn id="48" idx="0"/>
          </p:cNvCxnSpPr>
          <p:nvPr/>
        </p:nvCxnSpPr>
        <p:spPr bwMode="auto">
          <a:xfrm>
            <a:off x="4752722" y="1850869"/>
            <a:ext cx="2790169" cy="268093"/>
          </a:xfrm>
          <a:prstGeom prst="bentConnector2">
            <a:avLst/>
          </a:prstGeom>
          <a:solidFill>
            <a:schemeClr val="accent1"/>
          </a:solidFill>
          <a:ln w="9525" cap="flat" cmpd="sng" algn="ctr">
            <a:solidFill>
              <a:srgbClr val="FFC000"/>
            </a:solidFill>
            <a:prstDash val="solid"/>
            <a:round/>
            <a:headEnd type="none" w="med" len="med"/>
            <a:tailEnd type="none" w="med" len="med"/>
          </a:ln>
          <a:effectLst/>
        </p:spPr>
      </p:cxnSp>
      <p:cxnSp>
        <p:nvCxnSpPr>
          <p:cNvPr id="66" name="直接连接符 65"/>
          <p:cNvCxnSpPr>
            <a:stCxn id="3" idx="2"/>
            <a:endCxn id="47" idx="0"/>
          </p:cNvCxnSpPr>
          <p:nvPr/>
        </p:nvCxnSpPr>
        <p:spPr bwMode="auto">
          <a:xfrm>
            <a:off x="4752723" y="1745429"/>
            <a:ext cx="1099" cy="373533"/>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17" name="矩形 116"/>
          <p:cNvSpPr/>
          <p:nvPr/>
        </p:nvSpPr>
        <p:spPr bwMode="auto">
          <a:xfrm>
            <a:off x="0" y="4585147"/>
            <a:ext cx="2720822" cy="1732956"/>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通过</a:t>
            </a:r>
            <a:r>
              <a:rPr lang="zh-CN" altLang="en-US" sz="1600" dirty="0">
                <a:solidFill>
                  <a:srgbClr val="0000FF"/>
                </a:solidFill>
                <a:latin typeface="宋体" panose="02010600030101010101" pitchFamily="2" charset="-122"/>
                <a:ea typeface="宋体" panose="02010600030101010101" pitchFamily="2" charset="-122"/>
              </a:rPr>
              <a:t>实验对不同铺层及不同孔径的大开孔复合材料层合板的破坏进行研究</a:t>
            </a:r>
            <a:r>
              <a:rPr lang="zh-CN" altLang="en-US" sz="1600" dirty="0" smtClean="0">
                <a:solidFill>
                  <a:srgbClr val="0000FF"/>
                </a:solidFill>
                <a:latin typeface="宋体" panose="02010600030101010101" pitchFamily="2" charset="-122"/>
                <a:ea typeface="宋体" panose="02010600030101010101" pitchFamily="2" charset="-122"/>
              </a:rPr>
              <a:t>。得到大</a:t>
            </a:r>
            <a:r>
              <a:rPr lang="zh-CN" altLang="en-US" sz="1600" dirty="0">
                <a:solidFill>
                  <a:srgbClr val="0000FF"/>
                </a:solidFill>
                <a:latin typeface="宋体" panose="02010600030101010101" pitchFamily="2" charset="-122"/>
                <a:ea typeface="宋体" panose="02010600030101010101" pitchFamily="2" charset="-122"/>
              </a:rPr>
              <a:t>开孔层合板在单向拉伸载荷作用下的损伤特征和破坏机理。</a:t>
            </a:r>
          </a:p>
        </p:txBody>
      </p:sp>
      <p:sp>
        <p:nvSpPr>
          <p:cNvPr id="120" name="矩形 119"/>
          <p:cNvSpPr/>
          <p:nvPr/>
        </p:nvSpPr>
        <p:spPr bwMode="auto">
          <a:xfrm>
            <a:off x="3090291" y="4557256"/>
            <a:ext cx="2904877" cy="1959781"/>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smtClean="0">
                <a:solidFill>
                  <a:srgbClr val="0000FF"/>
                </a:solidFill>
                <a:latin typeface="宋体" panose="02010600030101010101" pitchFamily="2" charset="-122"/>
                <a:ea typeface="宋体" panose="02010600030101010101" pitchFamily="2" charset="-122"/>
              </a:rPr>
              <a:t>将</a:t>
            </a:r>
            <a:r>
              <a:rPr lang="en-US" altLang="zh-CN" sz="1600" dirty="0" smtClean="0">
                <a:solidFill>
                  <a:srgbClr val="0000FF"/>
                </a:solidFill>
                <a:latin typeface="宋体" panose="02010600030101010101" pitchFamily="2" charset="-122"/>
                <a:ea typeface="宋体" panose="02010600030101010101" pitchFamily="2" charset="-122"/>
              </a:rPr>
              <a:t>Hashin</a:t>
            </a:r>
            <a:r>
              <a:rPr lang="zh-CN" altLang="en-US" sz="1600" dirty="0" smtClean="0">
                <a:solidFill>
                  <a:srgbClr val="0000FF"/>
                </a:solidFill>
                <a:latin typeface="宋体" panose="02010600030101010101" pitchFamily="2" charset="-122"/>
                <a:ea typeface="宋体" panose="02010600030101010101" pitchFamily="2" charset="-122"/>
              </a:rPr>
              <a:t>准则</a:t>
            </a:r>
            <a:r>
              <a:rPr lang="zh-CN" altLang="en-US" sz="1600" dirty="0">
                <a:solidFill>
                  <a:srgbClr val="0000FF"/>
                </a:solidFill>
                <a:latin typeface="宋体" panose="02010600030101010101" pitchFamily="2" charset="-122"/>
                <a:ea typeface="宋体" panose="02010600030101010101" pitchFamily="2" charset="-122"/>
              </a:rPr>
              <a:t>作为是否发生损伤的判断</a:t>
            </a:r>
            <a:r>
              <a:rPr lang="zh-CN" altLang="en-US" sz="1600" dirty="0" smtClean="0">
                <a:solidFill>
                  <a:srgbClr val="0000FF"/>
                </a:solidFill>
                <a:latin typeface="宋体" panose="02010600030101010101" pitchFamily="2" charset="-122"/>
                <a:ea typeface="宋体" panose="02010600030101010101" pitchFamily="2" charset="-122"/>
              </a:rPr>
              <a:t>，并采用</a:t>
            </a:r>
            <a:r>
              <a:rPr lang="zh-CN" altLang="en-US" sz="1600" dirty="0">
                <a:solidFill>
                  <a:srgbClr val="0000FF"/>
                </a:solidFill>
                <a:latin typeface="宋体" panose="02010600030101010101" pitchFamily="2" charset="-122"/>
                <a:ea typeface="宋体" panose="02010600030101010101" pitchFamily="2" charset="-122"/>
              </a:rPr>
              <a:t>连续损伤模型对复合材料破坏过程中的性能进行退化</a:t>
            </a:r>
            <a:r>
              <a:rPr lang="zh-CN" altLang="en-US" sz="1600" dirty="0" smtClean="0">
                <a:solidFill>
                  <a:srgbClr val="0000FF"/>
                </a:solidFill>
                <a:latin typeface="宋体" panose="02010600030101010101" pitchFamily="2" charset="-122"/>
                <a:ea typeface="宋体" panose="02010600030101010101" pitchFamily="2" charset="-122"/>
              </a:rPr>
              <a:t>模拟。</a:t>
            </a:r>
            <a:r>
              <a:rPr lang="zh-CN" altLang="en-US" sz="1600" dirty="0">
                <a:solidFill>
                  <a:srgbClr val="0000FF"/>
                </a:solidFill>
                <a:latin typeface="宋体" panose="02010600030101010101" pitchFamily="2" charset="-122"/>
                <a:ea typeface="宋体" panose="02010600030101010101" pitchFamily="2" charset="-122"/>
              </a:rPr>
              <a:t>同时，引入剪切非线性效应和就地强度效应这两种</a:t>
            </a:r>
            <a:r>
              <a:rPr lang="zh-CN" altLang="en-US" sz="1600" dirty="0" smtClean="0">
                <a:solidFill>
                  <a:srgbClr val="0000FF"/>
                </a:solidFill>
                <a:latin typeface="宋体" panose="02010600030101010101" pitchFamily="2" charset="-122"/>
                <a:ea typeface="宋体" panose="02010600030101010101" pitchFamily="2" charset="-122"/>
              </a:rPr>
              <a:t>理论完善模型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1" name="矩形 120"/>
          <p:cNvSpPr/>
          <p:nvPr/>
        </p:nvSpPr>
        <p:spPr bwMode="auto">
          <a:xfrm>
            <a:off x="6276684" y="4536190"/>
            <a:ext cx="2601772" cy="2239149"/>
          </a:xfrm>
          <a:prstGeom prst="rect">
            <a:avLst/>
          </a:prstGeom>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lvl="0" fontAlgn="auto">
              <a:spcBef>
                <a:spcPts val="0"/>
              </a:spcBef>
              <a:spcAft>
                <a:spcPts val="0"/>
              </a:spcAft>
              <a:defRPr/>
            </a:pPr>
            <a:r>
              <a:rPr lang="zh-CN" altLang="en-US" sz="1600" dirty="0">
                <a:solidFill>
                  <a:srgbClr val="0000FF"/>
                </a:solidFill>
                <a:latin typeface="宋体" panose="02010600030101010101" pitchFamily="2" charset="-122"/>
                <a:ea typeface="宋体" panose="02010600030101010101" pitchFamily="2" charset="-122"/>
              </a:rPr>
              <a:t>通过</a:t>
            </a:r>
            <a:r>
              <a:rPr lang="en-US" altLang="zh-CN" sz="1600" dirty="0">
                <a:solidFill>
                  <a:srgbClr val="0000FF"/>
                </a:solidFill>
                <a:latin typeface="宋体" panose="02010600030101010101" pitchFamily="2" charset="-122"/>
                <a:ea typeface="宋体" panose="02010600030101010101" pitchFamily="2" charset="-122"/>
              </a:rPr>
              <a:t>Fortran</a:t>
            </a:r>
            <a:r>
              <a:rPr lang="zh-CN" altLang="en-US" sz="1600" dirty="0">
                <a:solidFill>
                  <a:srgbClr val="0000FF"/>
                </a:solidFill>
                <a:latin typeface="宋体" panose="02010600030101010101" pitchFamily="2" charset="-122"/>
                <a:ea typeface="宋体" panose="02010600030101010101" pitchFamily="2" charset="-122"/>
              </a:rPr>
              <a:t>语言编写</a:t>
            </a:r>
            <a:r>
              <a:rPr lang="en-US" altLang="zh-CN" sz="1600" dirty="0">
                <a:solidFill>
                  <a:srgbClr val="0000FF"/>
                </a:solidFill>
                <a:latin typeface="宋体" panose="02010600030101010101" pitchFamily="2" charset="-122"/>
                <a:ea typeface="宋体" panose="02010600030101010101" pitchFamily="2" charset="-122"/>
              </a:rPr>
              <a:t>UMAT</a:t>
            </a:r>
            <a:r>
              <a:rPr lang="zh-CN" altLang="en-US" sz="1600" dirty="0">
                <a:solidFill>
                  <a:srgbClr val="0000FF"/>
                </a:solidFill>
                <a:latin typeface="宋体" panose="02010600030101010101" pitchFamily="2" charset="-122"/>
                <a:ea typeface="宋体" panose="02010600030101010101" pitchFamily="2" charset="-122"/>
              </a:rPr>
              <a:t>子程序，结合有限元软件，对大开口复合材料层合板在单向拉伸载荷作用下的损伤破坏过程进行</a:t>
            </a:r>
            <a:r>
              <a:rPr lang="zh-CN" altLang="en-US" sz="1600" dirty="0" smtClean="0">
                <a:solidFill>
                  <a:srgbClr val="0000FF"/>
                </a:solidFill>
                <a:latin typeface="宋体" panose="02010600030101010101" pitchFamily="2" charset="-122"/>
                <a:ea typeface="宋体" panose="02010600030101010101" pitchFamily="2" charset="-122"/>
              </a:rPr>
              <a:t>数值模拟，并将计算结果与实验</a:t>
            </a:r>
            <a:r>
              <a:rPr lang="zh-CN" altLang="en-US" sz="1600" dirty="0">
                <a:solidFill>
                  <a:srgbClr val="0000FF"/>
                </a:solidFill>
                <a:latin typeface="宋体" panose="02010600030101010101" pitchFamily="2" charset="-122"/>
                <a:ea typeface="宋体" panose="02010600030101010101" pitchFamily="2" charset="-122"/>
              </a:rPr>
              <a:t>结果对比得到层合板破坏的极限载荷以及损伤演化的</a:t>
            </a:r>
            <a:r>
              <a:rPr lang="zh-CN" altLang="en-US" sz="1600" dirty="0" smtClean="0">
                <a:solidFill>
                  <a:srgbClr val="0000FF"/>
                </a:solidFill>
                <a:latin typeface="宋体" panose="02010600030101010101" pitchFamily="2" charset="-122"/>
                <a:ea typeface="宋体" panose="02010600030101010101" pitchFamily="2" charset="-122"/>
              </a:rPr>
              <a:t>过程。</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2" name="矩形 121"/>
          <p:cNvSpPr/>
          <p:nvPr/>
        </p:nvSpPr>
        <p:spPr bwMode="auto">
          <a:xfrm>
            <a:off x="3228759" y="3779007"/>
            <a:ext cx="3047925" cy="40981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b="1" dirty="0" smtClean="0">
                <a:solidFill>
                  <a:srgbClr val="C00000"/>
                </a:solidFill>
                <a:latin typeface="Arial" pitchFamily="34" charset="0"/>
                <a:ea typeface="宋体" pitchFamily="2" charset="-122"/>
              </a:rPr>
              <a:t>大开孔复合材料层合板结构</a:t>
            </a:r>
            <a:endParaRPr lang="zh-CN" altLang="en-US" b="1" dirty="0">
              <a:solidFill>
                <a:srgbClr val="C00000"/>
              </a:solidFill>
              <a:latin typeface="Arial" pitchFamily="34" charset="0"/>
              <a:ea typeface="宋体" pitchFamily="2" charset="-122"/>
            </a:endParaRPr>
          </a:p>
        </p:txBody>
      </p:sp>
      <p:cxnSp>
        <p:nvCxnSpPr>
          <p:cNvPr id="154" name="肘形连接符 153"/>
          <p:cNvCxnSpPr/>
          <p:nvPr/>
        </p:nvCxnSpPr>
        <p:spPr bwMode="auto">
          <a:xfrm>
            <a:off x="4746921" y="4313579"/>
            <a:ext cx="2733906" cy="229499"/>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cxnSp>
        <p:nvCxnSpPr>
          <p:cNvPr id="158" name="肘形连接符 157"/>
          <p:cNvCxnSpPr>
            <a:stCxn id="117" idx="0"/>
          </p:cNvCxnSpPr>
          <p:nvPr/>
        </p:nvCxnSpPr>
        <p:spPr bwMode="auto">
          <a:xfrm rot="5400000" flipH="1" flipV="1">
            <a:off x="2915213" y="2761833"/>
            <a:ext cx="268513" cy="3378117"/>
          </a:xfrm>
          <a:prstGeom prst="bentConnector2">
            <a:avLst/>
          </a:prstGeom>
          <a:solidFill>
            <a:schemeClr val="accent1"/>
          </a:solidFill>
          <a:ln w="9525" cap="flat" cmpd="sng" algn="ctr">
            <a:solidFill>
              <a:srgbClr val="00B050"/>
            </a:solidFill>
            <a:prstDash val="solid"/>
            <a:round/>
            <a:headEnd type="none" w="med" len="med"/>
            <a:tailEnd type="none" w="med" len="med"/>
          </a:ln>
          <a:effectLst/>
        </p:spPr>
      </p:cxnSp>
      <p:sp>
        <p:nvSpPr>
          <p:cNvPr id="162" name="矩形 161"/>
          <p:cNvSpPr/>
          <p:nvPr/>
        </p:nvSpPr>
        <p:spPr bwMode="auto">
          <a:xfrm>
            <a:off x="3665724" y="3169180"/>
            <a:ext cx="2173996" cy="432048"/>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rgbClr val="C00000"/>
                </a:solidFill>
                <a:latin typeface="Arial" pitchFamily="34" charset="0"/>
                <a:ea typeface="宋体" pitchFamily="2" charset="-122"/>
              </a:rPr>
              <a:t>本文工作</a:t>
            </a:r>
            <a:endParaRPr kumimoji="0" lang="zh-CN" altLang="en-US" sz="1800" b="1" i="0" u="none" strike="noStrike" cap="none" normalizeH="0" baseline="0" dirty="0" smtClean="0">
              <a:ln>
                <a:noFill/>
              </a:ln>
              <a:solidFill>
                <a:srgbClr val="C00000"/>
              </a:solidFill>
              <a:effectLst/>
              <a:latin typeface="Arial" pitchFamily="34" charset="0"/>
              <a:ea typeface="宋体" pitchFamily="2" charset="-122"/>
            </a:endParaRPr>
          </a:p>
        </p:txBody>
      </p:sp>
      <p:cxnSp>
        <p:nvCxnSpPr>
          <p:cNvPr id="21" name="直接连接符 20"/>
          <p:cNvCxnSpPr>
            <a:stCxn id="47" idx="2"/>
            <a:endCxn id="162" idx="0"/>
          </p:cNvCxnSpPr>
          <p:nvPr/>
        </p:nvCxnSpPr>
        <p:spPr bwMode="auto">
          <a:xfrm flipH="1">
            <a:off x="4752722" y="2944554"/>
            <a:ext cx="1100" cy="224626"/>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a:stCxn id="162" idx="2"/>
            <a:endCxn id="122" idx="0"/>
          </p:cNvCxnSpPr>
          <p:nvPr/>
        </p:nvCxnSpPr>
        <p:spPr bwMode="auto">
          <a:xfrm>
            <a:off x="4752722" y="3601228"/>
            <a:ext cx="0" cy="177779"/>
          </a:xfrm>
          <a:prstGeom prst="line">
            <a:avLst/>
          </a:prstGeom>
          <a:ln>
            <a:solidFill>
              <a:srgbClr val="00B05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接连接符 29"/>
          <p:cNvCxnSpPr>
            <a:stCxn id="122" idx="2"/>
          </p:cNvCxnSpPr>
          <p:nvPr/>
        </p:nvCxnSpPr>
        <p:spPr bwMode="auto">
          <a:xfrm flipH="1">
            <a:off x="4752721" y="4188822"/>
            <a:ext cx="1" cy="332423"/>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6" name="灯片编号占位符 5"/>
          <p:cNvSpPr>
            <a:spLocks noGrp="1"/>
          </p:cNvSpPr>
          <p:nvPr>
            <p:ph type="sldNum" sz="quarter" idx="12"/>
          </p:nvPr>
        </p:nvSpPr>
        <p:spPr/>
        <p:txBody>
          <a:bodyPr/>
          <a:lstStyle/>
          <a:p>
            <a:pPr>
              <a:defRPr/>
            </a:pPr>
            <a:fld id="{06C88229-2361-4A3F-BA53-4D47DBEF09B6}" type="slidenum">
              <a:rPr lang="en-US" altLang="zh-CN" smtClean="0"/>
              <a:pPr>
                <a:defRPr/>
              </a:pPr>
              <a:t>7</a:t>
            </a:fld>
            <a:endParaRPr lang="en-US" altLang="zh-CN"/>
          </a:p>
        </p:txBody>
      </p:sp>
    </p:spTree>
    <p:extLst>
      <p:ext uri="{BB962C8B-B14F-4D97-AF65-F5344CB8AC3E}">
        <p14:creationId xmlns:p14="http://schemas.microsoft.com/office/powerpoint/2010/main" val="1451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14300" y="332656"/>
            <a:ext cx="2627784" cy="555625"/>
          </a:xfrm>
        </p:spPr>
        <p:txBody>
          <a:bodyPr/>
          <a:lstStyle/>
          <a:p>
            <a:pPr eaLnBrk="1" hangingPunct="1">
              <a:defRPr/>
            </a:pPr>
            <a:r>
              <a:rPr lang="zh-CN" altLang="en-US" sz="3600" dirty="0" smtClean="0">
                <a:latin typeface="Arial" panose="020B0604020202020204" pitchFamily="34" charset="0"/>
                <a:ea typeface="黑体" pitchFamily="49" charset="-122"/>
                <a:cs typeface="Arial" panose="020B0604020202020204" pitchFamily="34" charset="0"/>
              </a:rPr>
              <a:t>目录</a:t>
            </a:r>
          </a:p>
        </p:txBody>
      </p:sp>
      <p:grpSp>
        <p:nvGrpSpPr>
          <p:cNvPr id="94" name="Group 2"/>
          <p:cNvGrpSpPr>
            <a:grpSpLocks/>
          </p:cNvGrpSpPr>
          <p:nvPr/>
        </p:nvGrpSpPr>
        <p:grpSpPr bwMode="auto">
          <a:xfrm>
            <a:off x="698076" y="1746269"/>
            <a:ext cx="606086" cy="529062"/>
            <a:chOff x="1110" y="2656"/>
            <a:chExt cx="1549" cy="1351"/>
          </a:xfrm>
          <a:solidFill>
            <a:schemeClr val="bg1">
              <a:lumMod val="85000"/>
            </a:schemeClr>
          </a:solidFill>
        </p:grpSpPr>
        <p:sp>
          <p:nvSpPr>
            <p:cNvPr id="95"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6"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chemeClr val="bg1">
                    <a:lumMod val="75000"/>
                  </a:schemeClr>
                </a:solidFill>
                <a:effectLst/>
                <a:uLnTx/>
                <a:uFillTx/>
              </a:endParaRPr>
            </a:p>
          </p:txBody>
        </p:sp>
        <p:sp>
          <p:nvSpPr>
            <p:cNvPr id="97"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75000"/>
                  </a:schemeClr>
                </a:solidFill>
                <a:effectLst/>
                <a:uLnTx/>
                <a:uFillTx/>
              </a:endParaRPr>
            </a:p>
          </p:txBody>
        </p:sp>
      </p:grpSp>
      <p:sp>
        <p:nvSpPr>
          <p:cNvPr id="102" name="Text Box 11"/>
          <p:cNvSpPr txBox="1">
            <a:spLocks noChangeArrowheads="1"/>
          </p:cNvSpPr>
          <p:nvPr/>
        </p:nvSpPr>
        <p:spPr bwMode="auto">
          <a:xfrm>
            <a:off x="1441092" y="1797859"/>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 绪论</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103" name="Text Box 12"/>
          <p:cNvSpPr txBox="1">
            <a:spLocks noChangeArrowheads="1"/>
          </p:cNvSpPr>
          <p:nvPr/>
        </p:nvSpPr>
        <p:spPr bwMode="gray">
          <a:xfrm>
            <a:off x="845180" y="1796043"/>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1</a:t>
            </a:r>
          </a:p>
        </p:txBody>
      </p:sp>
      <p:sp>
        <p:nvSpPr>
          <p:cNvPr id="129"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9" name="Group 2"/>
          <p:cNvGrpSpPr>
            <a:grpSpLocks/>
          </p:cNvGrpSpPr>
          <p:nvPr/>
        </p:nvGrpSpPr>
        <p:grpSpPr bwMode="auto">
          <a:xfrm>
            <a:off x="698076" y="3208101"/>
            <a:ext cx="606086" cy="529062"/>
            <a:chOff x="1110" y="2656"/>
            <a:chExt cx="1549" cy="1351"/>
          </a:xfrm>
          <a:solidFill>
            <a:schemeClr val="bg1">
              <a:lumMod val="85000"/>
            </a:schemeClr>
          </a:solidFill>
        </p:grpSpPr>
        <p:sp>
          <p:nvSpPr>
            <p:cNvPr id="220"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1"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2"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23" name="Text Box 11"/>
          <p:cNvSpPr txBox="1">
            <a:spLocks noChangeArrowheads="1"/>
          </p:cNvSpPr>
          <p:nvPr/>
        </p:nvSpPr>
        <p:spPr bwMode="auto">
          <a:xfrm>
            <a:off x="1441092" y="3259691"/>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大开孔复合材料层合板拉伸实验研究</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24" name="Text Box 12"/>
          <p:cNvSpPr txBox="1">
            <a:spLocks noChangeArrowheads="1"/>
          </p:cNvSpPr>
          <p:nvPr/>
        </p:nvSpPr>
        <p:spPr bwMode="gray">
          <a:xfrm>
            <a:off x="845180" y="3257875"/>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3</a:t>
            </a:r>
          </a:p>
        </p:txBody>
      </p:sp>
      <p:sp>
        <p:nvSpPr>
          <p:cNvPr id="225" name="Line 27"/>
          <p:cNvSpPr>
            <a:spLocks noChangeShapeType="1"/>
          </p:cNvSpPr>
          <p:nvPr/>
        </p:nvSpPr>
        <p:spPr bwMode="auto">
          <a:xfrm>
            <a:off x="1288521" y="3782911"/>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26" name="Group 2"/>
          <p:cNvGrpSpPr>
            <a:grpSpLocks/>
          </p:cNvGrpSpPr>
          <p:nvPr/>
        </p:nvGrpSpPr>
        <p:grpSpPr bwMode="auto">
          <a:xfrm>
            <a:off x="704764" y="3926927"/>
            <a:ext cx="606086" cy="529062"/>
            <a:chOff x="1110" y="2656"/>
            <a:chExt cx="1549" cy="1351"/>
          </a:xfrm>
          <a:solidFill>
            <a:schemeClr val="bg1">
              <a:lumMod val="85000"/>
            </a:schemeClr>
          </a:solidFill>
        </p:grpSpPr>
        <p:sp>
          <p:nvSpPr>
            <p:cNvPr id="22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2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0" name="Text Box 11"/>
          <p:cNvSpPr txBox="1">
            <a:spLocks noChangeArrowheads="1"/>
          </p:cNvSpPr>
          <p:nvPr/>
        </p:nvSpPr>
        <p:spPr bwMode="auto">
          <a:xfrm>
            <a:off x="1447780" y="3977263"/>
            <a:ext cx="744470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大</a:t>
            </a:r>
            <a:r>
              <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rPr>
              <a:t>开孔复合材料层合</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板损伤的数值模拟</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1" name="Text Box 12"/>
          <p:cNvSpPr txBox="1">
            <a:spLocks noChangeArrowheads="1"/>
          </p:cNvSpPr>
          <p:nvPr/>
        </p:nvSpPr>
        <p:spPr bwMode="gray">
          <a:xfrm>
            <a:off x="851868" y="397670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4</a:t>
            </a:r>
          </a:p>
        </p:txBody>
      </p:sp>
      <p:sp>
        <p:nvSpPr>
          <p:cNvPr id="232" name="Line 27"/>
          <p:cNvSpPr>
            <a:spLocks noChangeShapeType="1"/>
          </p:cNvSpPr>
          <p:nvPr/>
        </p:nvSpPr>
        <p:spPr bwMode="auto">
          <a:xfrm>
            <a:off x="1295209" y="450173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33" name="Group 2"/>
          <p:cNvGrpSpPr>
            <a:grpSpLocks/>
          </p:cNvGrpSpPr>
          <p:nvPr/>
        </p:nvGrpSpPr>
        <p:grpSpPr bwMode="auto">
          <a:xfrm>
            <a:off x="704764" y="4647007"/>
            <a:ext cx="606086" cy="529062"/>
            <a:chOff x="1110" y="2656"/>
            <a:chExt cx="1549" cy="1351"/>
          </a:xfrm>
          <a:solidFill>
            <a:schemeClr val="bg1">
              <a:lumMod val="85000"/>
            </a:schemeClr>
          </a:solidFill>
        </p:grpSpPr>
        <p:sp>
          <p:nvSpPr>
            <p:cNvPr id="234"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5"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36"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37" name="Text Box 11"/>
          <p:cNvSpPr txBox="1">
            <a:spLocks noChangeArrowheads="1"/>
          </p:cNvSpPr>
          <p:nvPr/>
        </p:nvSpPr>
        <p:spPr bwMode="auto">
          <a:xfrm>
            <a:off x="1447780" y="469859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a:t>
            </a:r>
            <a:r>
              <a:rPr lang="zh-CN" altLang="en-US" sz="2800" kern="0" dirty="0" smtClean="0">
                <a:solidFill>
                  <a:schemeClr val="bg1">
                    <a:lumMod val="75000"/>
                  </a:schemeClr>
                </a:solidFill>
                <a:latin typeface="黑体" panose="02010609060101010101" pitchFamily="49" charset="-122"/>
                <a:ea typeface="黑体" panose="02010609060101010101" pitchFamily="49" charset="-122"/>
                <a:cs typeface="Times New Roman" pitchFamily="18" charset="0"/>
              </a:rPr>
              <a:t>总结与展望</a:t>
            </a:r>
            <a:endParaRPr lang="zh-CN" altLang="en-US" sz="2800" kern="0" dirty="0">
              <a:solidFill>
                <a:schemeClr val="bg1">
                  <a:lumMod val="75000"/>
                </a:schemeClr>
              </a:solidFill>
              <a:latin typeface="黑体" panose="02010609060101010101" pitchFamily="49" charset="-122"/>
              <a:ea typeface="黑体" panose="02010609060101010101" pitchFamily="49" charset="-122"/>
              <a:cs typeface="Times New Roman" pitchFamily="18" charset="0"/>
            </a:endParaRPr>
          </a:p>
        </p:txBody>
      </p:sp>
      <p:sp>
        <p:nvSpPr>
          <p:cNvPr id="238" name="Text Box 12"/>
          <p:cNvSpPr txBox="1">
            <a:spLocks noChangeArrowheads="1"/>
          </p:cNvSpPr>
          <p:nvPr/>
        </p:nvSpPr>
        <p:spPr bwMode="gray">
          <a:xfrm>
            <a:off x="851868" y="4696781"/>
            <a:ext cx="316963" cy="461665"/>
          </a:xfrm>
          <a:prstGeom prst="rect">
            <a:avLst/>
          </a:prstGeom>
          <a:solidFill>
            <a:schemeClr val="bg1">
              <a:lumMod val="85000"/>
            </a:schemeClr>
          </a:solid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5</a:t>
            </a:r>
          </a:p>
        </p:txBody>
      </p:sp>
      <p:sp>
        <p:nvSpPr>
          <p:cNvPr id="239" name="Line 27"/>
          <p:cNvSpPr>
            <a:spLocks noChangeShapeType="1"/>
          </p:cNvSpPr>
          <p:nvPr/>
        </p:nvSpPr>
        <p:spPr bwMode="auto">
          <a:xfrm>
            <a:off x="1295209" y="522181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Text Box 12"/>
          <p:cNvSpPr txBox="1">
            <a:spLocks noChangeArrowheads="1"/>
          </p:cNvSpPr>
          <p:nvPr/>
        </p:nvSpPr>
        <p:spPr bwMode="gray">
          <a:xfrm>
            <a:off x="847042" y="5415607"/>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6</a:t>
            </a:r>
          </a:p>
        </p:txBody>
      </p:sp>
      <p:sp>
        <p:nvSpPr>
          <p:cNvPr id="45" name="Line 27"/>
          <p:cNvSpPr>
            <a:spLocks noChangeShapeType="1"/>
          </p:cNvSpPr>
          <p:nvPr/>
        </p:nvSpPr>
        <p:spPr bwMode="auto">
          <a:xfrm>
            <a:off x="1288521" y="2321079"/>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2"/>
          <p:cNvGrpSpPr>
            <a:grpSpLocks/>
          </p:cNvGrpSpPr>
          <p:nvPr/>
        </p:nvGrpSpPr>
        <p:grpSpPr bwMode="auto">
          <a:xfrm>
            <a:off x="698076" y="2486767"/>
            <a:ext cx="606086" cy="529062"/>
            <a:chOff x="1110" y="2656"/>
            <a:chExt cx="1549" cy="1351"/>
          </a:xfrm>
          <a:solidFill>
            <a:srgbClr val="00B050"/>
          </a:solidFill>
        </p:grpSpPr>
        <p:sp>
          <p:nvSpPr>
            <p:cNvPr id="47" name="AutoShape 3"/>
            <p:cNvSpPr>
              <a:spLocks noChangeArrowheads="1"/>
            </p:cNvSpPr>
            <p:nvPr/>
          </p:nvSpPr>
          <p:spPr bwMode="gray">
            <a:xfrm>
              <a:off x="1123" y="2679"/>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8" name="AutoShape 4"/>
            <p:cNvSpPr>
              <a:spLocks noChangeArrowheads="1"/>
            </p:cNvSpPr>
            <p:nvPr/>
          </p:nvSpPr>
          <p:spPr bwMode="gray">
            <a:xfrm>
              <a:off x="1110" y="2656"/>
              <a:ext cx="1536" cy="1328"/>
            </a:xfrm>
            <a:prstGeom prst="hexagon">
              <a:avLst>
                <a:gd name="adj" fmla="val 2891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49" name="AutoShape 5"/>
            <p:cNvSpPr>
              <a:spLocks noChangeArrowheads="1"/>
            </p:cNvSpPr>
            <p:nvPr/>
          </p:nvSpPr>
          <p:spPr bwMode="gray">
            <a:xfrm>
              <a:off x="1200" y="2737"/>
              <a:ext cx="1349" cy="1167"/>
            </a:xfrm>
            <a:prstGeom prst="hexagon">
              <a:avLst>
                <a:gd name="adj" fmla="val 28896"/>
                <a:gd name="vf" fmla="val 115470"/>
              </a:avLst>
            </a:prstGeom>
            <a:gr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0" name="Text Box 11"/>
          <p:cNvSpPr txBox="1">
            <a:spLocks noChangeArrowheads="1"/>
          </p:cNvSpPr>
          <p:nvPr/>
        </p:nvSpPr>
        <p:spPr bwMode="auto">
          <a:xfrm>
            <a:off x="1441092" y="2538357"/>
            <a:ext cx="7115150" cy="523220"/>
          </a:xfrm>
          <a:prstGeom prst="rect">
            <a:avLst/>
          </a:prstGeom>
          <a:noFill/>
          <a:ln w="9525" algn="ctr">
            <a:noFill/>
            <a:miter lim="800000"/>
            <a:headEnd/>
            <a:tailEnd/>
          </a:ln>
        </p:spPr>
        <p:txBody>
          <a:bodyPr wrap="square">
            <a:spAutoFit/>
          </a:bodyPr>
          <a:lstStyle/>
          <a:p>
            <a:pPr lvl="0" fontAlgn="auto">
              <a:spcBef>
                <a:spcPts val="0"/>
              </a:spcBef>
              <a:spcAft>
                <a:spcPts val="0"/>
              </a:spcAft>
            </a:pPr>
            <a:r>
              <a:rPr lang="zh-CN" altLang="en-US" sz="2800" kern="0" dirty="0" smtClean="0">
                <a:latin typeface="黑体" panose="02010609060101010101" pitchFamily="49" charset="-122"/>
                <a:ea typeface="黑体" panose="02010609060101010101" pitchFamily="49" charset="-122"/>
                <a:cs typeface="Times New Roman" pitchFamily="18" charset="0"/>
              </a:rPr>
              <a:t> 大开孔复合材料层合板破坏理论的研究</a:t>
            </a:r>
            <a:endParaRPr lang="zh-CN" altLang="en-US" sz="2800" kern="0" dirty="0">
              <a:latin typeface="黑体" panose="02010609060101010101" pitchFamily="49" charset="-122"/>
              <a:ea typeface="黑体" panose="02010609060101010101" pitchFamily="49" charset="-122"/>
              <a:cs typeface="Times New Roman" pitchFamily="18" charset="0"/>
            </a:endParaRPr>
          </a:p>
        </p:txBody>
      </p:sp>
      <p:sp>
        <p:nvSpPr>
          <p:cNvPr id="51" name="Text Box 12"/>
          <p:cNvSpPr txBox="1">
            <a:spLocks noChangeArrowheads="1"/>
          </p:cNvSpPr>
          <p:nvPr/>
        </p:nvSpPr>
        <p:spPr bwMode="gray">
          <a:xfrm>
            <a:off x="845180" y="2536541"/>
            <a:ext cx="316963" cy="46166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rPr>
              <a:t>2</a:t>
            </a:r>
          </a:p>
        </p:txBody>
      </p:sp>
      <p:sp>
        <p:nvSpPr>
          <p:cNvPr id="52" name="Line 27"/>
          <p:cNvSpPr>
            <a:spLocks noChangeShapeType="1"/>
          </p:cNvSpPr>
          <p:nvPr/>
        </p:nvSpPr>
        <p:spPr bwMode="auto">
          <a:xfrm>
            <a:off x="1288521" y="3061577"/>
            <a:ext cx="7065339" cy="0"/>
          </a:xfrm>
          <a:prstGeom prst="line">
            <a:avLst/>
          </a:prstGeom>
          <a:ln>
            <a:prstDash val="dashDot"/>
            <a:headEnd/>
            <a:tailEnd type="oval" w="med" len="med"/>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 name="灯片编号占位符 3"/>
          <p:cNvSpPr>
            <a:spLocks noGrp="1"/>
          </p:cNvSpPr>
          <p:nvPr>
            <p:ph type="sldNum" sz="quarter" idx="12"/>
          </p:nvPr>
        </p:nvSpPr>
        <p:spPr/>
        <p:txBody>
          <a:bodyPr/>
          <a:lstStyle/>
          <a:p>
            <a:pPr>
              <a:defRPr/>
            </a:pPr>
            <a:fld id="{D4E0C680-7015-401C-A81F-9DD1E9CF2CC8}" type="slidenum">
              <a:rPr lang="en-US" altLang="zh-CN" smtClean="0"/>
              <a:pPr>
                <a:defRPr/>
              </a:pPr>
              <a:t>8</a:t>
            </a:fld>
            <a:endParaRPr lang="en-US" altLang="zh-CN"/>
          </a:p>
        </p:txBody>
      </p:sp>
    </p:spTree>
    <p:extLst>
      <p:ext uri="{BB962C8B-B14F-4D97-AF65-F5344CB8AC3E}">
        <p14:creationId xmlns:p14="http://schemas.microsoft.com/office/powerpoint/2010/main" val="32933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7188" y="548680"/>
            <a:ext cx="4857750" cy="560611"/>
          </a:xfrm>
        </p:spPr>
        <p:txBody>
          <a:bodyPr/>
          <a:lstStyle/>
          <a:p>
            <a:pPr eaLnBrk="1" hangingPunct="1">
              <a:lnSpc>
                <a:spcPct val="130000"/>
              </a:lnSpc>
              <a:defRPr/>
            </a:pPr>
            <a:r>
              <a:rPr lang="en-US" altLang="zh-CN" sz="2600" dirty="0" smtClean="0">
                <a:latin typeface="Arial" panose="020B0604020202020204" pitchFamily="34" charset="0"/>
                <a:ea typeface="黑体" pitchFamily="2" charset="-122"/>
                <a:cs typeface="Arial" panose="020B0604020202020204" pitchFamily="34" charset="0"/>
              </a:rPr>
              <a:t>2.1 </a:t>
            </a:r>
            <a:r>
              <a:rPr lang="zh-CN" altLang="en-US" sz="2600" dirty="0" smtClean="0">
                <a:latin typeface="Arial" panose="020B0604020202020204" pitchFamily="34" charset="0"/>
                <a:ea typeface="黑体" pitchFamily="2" charset="-122"/>
                <a:cs typeface="Arial" panose="020B0604020202020204" pitchFamily="34" charset="0"/>
              </a:rPr>
              <a:t>连续损伤模型</a:t>
            </a:r>
            <a:endParaRPr lang="en-US" altLang="zh-CN" sz="2600" dirty="0" smtClean="0">
              <a:solidFill>
                <a:schemeClr val="tx1"/>
              </a:solidFill>
              <a:latin typeface="Arial" panose="020B0604020202020204" pitchFamily="34" charset="0"/>
              <a:ea typeface="黑体" pitchFamily="2" charset="-122"/>
              <a:cs typeface="Arial" panose="020B0604020202020204" pitchFamily="34" charset="0"/>
            </a:endParaRPr>
          </a:p>
        </p:txBody>
      </p:sp>
      <p:sp>
        <p:nvSpPr>
          <p:cNvPr id="6" name="Rectangle 2"/>
          <p:cNvSpPr>
            <a:spLocks noChangeArrowheads="1"/>
          </p:cNvSpPr>
          <p:nvPr/>
        </p:nvSpPr>
        <p:spPr bwMode="auto">
          <a:xfrm>
            <a:off x="274776" y="1484784"/>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圆角矩形 21"/>
          <p:cNvSpPr/>
          <p:nvPr/>
        </p:nvSpPr>
        <p:spPr bwMode="auto">
          <a:xfrm>
            <a:off x="3910974" y="1268760"/>
            <a:ext cx="5197530" cy="5161131"/>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251520" y="1268760"/>
            <a:ext cx="3636649" cy="3960440"/>
          </a:xfrm>
          <a:prstGeom prst="roundRect">
            <a:avLst>
              <a:gd name="adj" fmla="val 2523"/>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a:xfrm>
            <a:off x="251520" y="1414751"/>
            <a:ext cx="205697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Hashin</a:t>
            </a:r>
            <a:r>
              <a:rPr lang="zh-CN" altLang="en-US" dirty="0" smtClean="0">
                <a:latin typeface="Times New Roman" panose="02020603050405020304" pitchFamily="18" charset="0"/>
                <a:cs typeface="Times New Roman" panose="02020603050405020304" pitchFamily="18" charset="0"/>
              </a:rPr>
              <a:t>损伤准则：</a:t>
            </a:r>
            <a:r>
              <a:rPr lang="en-US" altLang="zh-CN" dirty="0" smtClean="0"/>
              <a:t> </a:t>
            </a:r>
            <a:endParaRPr lang="zh-CN" altLang="en-US" dirty="0"/>
          </a:p>
        </p:txBody>
      </p:sp>
      <p:pic>
        <p:nvPicPr>
          <p:cNvPr id="25" name="图片 24"/>
          <p:cNvPicPr>
            <a:picLocks noChangeAspect="1"/>
          </p:cNvPicPr>
          <p:nvPr/>
        </p:nvPicPr>
        <p:blipFill>
          <a:blip r:embed="rId3"/>
          <a:stretch>
            <a:fillRect/>
          </a:stretch>
        </p:blipFill>
        <p:spPr>
          <a:xfrm>
            <a:off x="357159" y="1806556"/>
            <a:ext cx="3474506" cy="3206367"/>
          </a:xfrm>
          <a:prstGeom prst="rect">
            <a:avLst/>
          </a:prstGeom>
        </p:spPr>
      </p:pic>
      <p:sp>
        <p:nvSpPr>
          <p:cNvPr id="27" name="文本框 26"/>
          <p:cNvSpPr txBox="1"/>
          <p:nvPr/>
        </p:nvSpPr>
        <p:spPr>
          <a:xfrm>
            <a:off x="3951566" y="3279498"/>
            <a:ext cx="1210588" cy="338554"/>
          </a:xfrm>
          <a:prstGeom prst="rect">
            <a:avLst/>
          </a:prstGeom>
          <a:noFill/>
        </p:spPr>
        <p:txBody>
          <a:bodyPr wrap="none" rtlCol="0" anchor="t">
            <a:spAutoFit/>
          </a:bodyPr>
          <a:lstStyle/>
          <a:p>
            <a:r>
              <a:rPr lang="zh-CN" altLang="en-US" sz="1600" dirty="0" smtClean="0">
                <a:latin typeface="Times New Roman" panose="02020603050405020304" pitchFamily="18" charset="0"/>
                <a:cs typeface="Times New Roman" panose="02020603050405020304" pitchFamily="18" charset="0"/>
                <a:sym typeface="+mn-ea"/>
              </a:rPr>
              <a:t>损伤变量：</a:t>
            </a:r>
            <a:endParaRPr lang="zh-CN" altLang="en-US" sz="1600" dirty="0">
              <a:latin typeface="Times New Roman" panose="02020603050405020304" pitchFamily="18" charset="0"/>
              <a:cs typeface="Times New Roman" panose="02020603050405020304" pitchFamily="18" charset="0"/>
              <a:sym typeface="+mn-ea"/>
            </a:endParaRPr>
          </a:p>
        </p:txBody>
      </p:sp>
      <p:pic>
        <p:nvPicPr>
          <p:cNvPr id="28" name="图片 27"/>
          <p:cNvPicPr>
            <a:picLocks noChangeAspect="1"/>
          </p:cNvPicPr>
          <p:nvPr/>
        </p:nvPicPr>
        <p:blipFill>
          <a:blip r:embed="rId4"/>
          <a:stretch>
            <a:fillRect/>
          </a:stretch>
        </p:blipFill>
        <p:spPr>
          <a:xfrm>
            <a:off x="4189198" y="3685649"/>
            <a:ext cx="1696720" cy="878205"/>
          </a:xfrm>
          <a:prstGeom prst="rect">
            <a:avLst/>
          </a:prstGeom>
        </p:spPr>
      </p:pic>
      <p:pic>
        <p:nvPicPr>
          <p:cNvPr id="29" name="图片 28"/>
          <p:cNvPicPr>
            <a:picLocks noChangeAspect="1"/>
          </p:cNvPicPr>
          <p:nvPr/>
        </p:nvPicPr>
        <p:blipFill>
          <a:blip r:embed="rId5"/>
          <a:stretch>
            <a:fillRect/>
          </a:stretch>
        </p:blipFill>
        <p:spPr>
          <a:xfrm>
            <a:off x="6025178" y="3509884"/>
            <a:ext cx="930275" cy="494665"/>
          </a:xfrm>
          <a:prstGeom prst="rect">
            <a:avLst/>
          </a:prstGeom>
        </p:spPr>
      </p:pic>
      <p:pic>
        <p:nvPicPr>
          <p:cNvPr id="30" name="图片 29"/>
          <p:cNvPicPr>
            <a:picLocks noChangeAspect="1"/>
          </p:cNvPicPr>
          <p:nvPr/>
        </p:nvPicPr>
        <p:blipFill>
          <a:blip r:embed="rId6"/>
          <a:stretch>
            <a:fillRect/>
          </a:stretch>
        </p:blipFill>
        <p:spPr>
          <a:xfrm>
            <a:off x="5995283" y="4027527"/>
            <a:ext cx="1062152" cy="567817"/>
          </a:xfrm>
          <a:prstGeom prst="rect">
            <a:avLst/>
          </a:prstGeom>
        </p:spPr>
      </p:pic>
      <p:sp>
        <p:nvSpPr>
          <p:cNvPr id="31" name="文本框 30"/>
          <p:cNvSpPr txBox="1"/>
          <p:nvPr/>
        </p:nvSpPr>
        <p:spPr>
          <a:xfrm>
            <a:off x="3920454" y="1403231"/>
            <a:ext cx="1691489" cy="369332"/>
          </a:xfrm>
          <a:prstGeom prst="rect">
            <a:avLst/>
          </a:prstGeom>
          <a:noFill/>
        </p:spPr>
        <p:txBody>
          <a:bodyPr wrap="none" rtlCol="0" anchor="t">
            <a:spAutoFit/>
          </a:bodyPr>
          <a:lstStyle/>
          <a:p>
            <a:r>
              <a:rPr lang="zh-CN" altLang="en-US" dirty="0" smtClean="0">
                <a:latin typeface="Times New Roman" panose="02020603050405020304" pitchFamily="18" charset="0"/>
                <a:cs typeface="Times New Roman" panose="02020603050405020304" pitchFamily="18" charset="0"/>
                <a:sym typeface="+mn-ea"/>
              </a:rPr>
              <a:t>连续损伤模型</a:t>
            </a:r>
            <a:r>
              <a:rPr lang="en-US" altLang="zh-CN" dirty="0" smtClean="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cs typeface="Times New Roman" panose="02020603050405020304" pitchFamily="18" charset="0"/>
              <a:sym typeface="+mn-ea"/>
            </a:endParaRPr>
          </a:p>
        </p:txBody>
      </p:sp>
      <p:sp>
        <p:nvSpPr>
          <p:cNvPr id="34" name="文本框 33"/>
          <p:cNvSpPr txBox="1"/>
          <p:nvPr/>
        </p:nvSpPr>
        <p:spPr>
          <a:xfrm>
            <a:off x="3992121" y="1771799"/>
            <a:ext cx="1473480" cy="338554"/>
          </a:xfrm>
          <a:prstGeom prst="rect">
            <a:avLst/>
          </a:prstGeom>
          <a:noFill/>
        </p:spPr>
        <p:txBody>
          <a:bodyPr wrap="none" rtlCol="0" anchor="t">
            <a:spAutoFit/>
          </a:bodyPr>
          <a:lstStyle/>
          <a:p>
            <a:pPr algn="l"/>
            <a:r>
              <a:rPr lang="zh-CN" altLang="en-US" sz="1600" dirty="0" smtClean="0">
                <a:latin typeface="Times New Roman" panose="02020603050405020304" pitchFamily="18" charset="0"/>
                <a:cs typeface="Times New Roman" panose="02020603050405020304" pitchFamily="18" charset="0"/>
                <a:sym typeface="+mn-ea"/>
              </a:rPr>
              <a:t>损伤本构矩阵</a:t>
            </a:r>
            <a:r>
              <a:rPr lang="en-US" altLang="zh-CN" sz="1600" dirty="0" smtClean="0">
                <a:latin typeface="Times New Roman" panose="02020603050405020304" pitchFamily="18" charset="0"/>
                <a:cs typeface="Times New Roman" panose="02020603050405020304" pitchFamily="18" charset="0"/>
                <a:sym typeface="+mn-ea"/>
              </a:rPr>
              <a:t>:</a:t>
            </a:r>
            <a:endParaRPr lang="zh-CN" altLang="en-US" sz="1600" dirty="0" smtClean="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7"/>
          <a:stretch>
            <a:fillRect/>
          </a:stretch>
        </p:blipFill>
        <p:spPr>
          <a:xfrm>
            <a:off x="5214938" y="2889769"/>
            <a:ext cx="2480236" cy="256829"/>
          </a:xfrm>
          <a:prstGeom prst="rect">
            <a:avLst/>
          </a:prstGeom>
        </p:spPr>
      </p:pic>
      <p:pic>
        <p:nvPicPr>
          <p:cNvPr id="35" name="图片 34"/>
          <p:cNvPicPr>
            <a:picLocks noChangeAspect="1"/>
          </p:cNvPicPr>
          <p:nvPr/>
        </p:nvPicPr>
        <p:blipFill>
          <a:blip r:embed="rId8"/>
          <a:stretch>
            <a:fillRect/>
          </a:stretch>
        </p:blipFill>
        <p:spPr>
          <a:xfrm>
            <a:off x="4034900" y="2142508"/>
            <a:ext cx="5245767" cy="747178"/>
          </a:xfrm>
          <a:prstGeom prst="rect">
            <a:avLst/>
          </a:prstGeom>
        </p:spPr>
      </p:pic>
      <p:pic>
        <p:nvPicPr>
          <p:cNvPr id="36" name="图片 35"/>
          <p:cNvPicPr/>
          <p:nvPr/>
        </p:nvPicPr>
        <p:blipFill>
          <a:blip r:embed="rId9">
            <a:extLst>
              <a:ext uri="{28A0092B-C50C-407E-A947-70E740481C1C}">
                <a14:useLocalDpi xmlns:a14="http://schemas.microsoft.com/office/drawing/2010/main" val="0"/>
              </a:ext>
            </a:extLst>
          </a:blip>
          <a:stretch>
            <a:fillRect/>
          </a:stretch>
        </p:blipFill>
        <p:spPr>
          <a:xfrm>
            <a:off x="4396166" y="4715125"/>
            <a:ext cx="2264066" cy="1581980"/>
          </a:xfrm>
          <a:prstGeom prst="rect">
            <a:avLst/>
          </a:prstGeom>
        </p:spPr>
      </p:pic>
      <p:sp>
        <p:nvSpPr>
          <p:cNvPr id="37" name="文本框 36"/>
          <p:cNvSpPr txBox="1"/>
          <p:nvPr/>
        </p:nvSpPr>
        <p:spPr>
          <a:xfrm>
            <a:off x="6955453" y="4754813"/>
            <a:ext cx="2075356" cy="1384995"/>
          </a:xfrm>
          <a:prstGeom prst="rect">
            <a:avLst/>
          </a:prstGeom>
          <a:noFill/>
          <a:ln>
            <a:solidFill>
              <a:schemeClr val="accent2"/>
            </a:solidFill>
          </a:ln>
        </p:spPr>
        <p:txBody>
          <a:bodyPr wrap="square" rtlCol="0">
            <a:spAutoFit/>
          </a:bodyPr>
          <a:lstStyle/>
          <a:p>
            <a:r>
              <a:rPr lang="zh-CN" altLang="zh-CN" sz="1400" b="1" dirty="0">
                <a:solidFill>
                  <a:srgbClr val="FF0000"/>
                </a:solidFill>
              </a:rPr>
              <a:t>损伤的演化过程受到损伤变量的控制，在从损伤开始到材料完全破坏的过程中，损伤变量由</a:t>
            </a:r>
            <a:r>
              <a:rPr lang="en-US" altLang="zh-CN" sz="1400" b="1" dirty="0">
                <a:solidFill>
                  <a:srgbClr val="FF0000"/>
                </a:solidFill>
              </a:rPr>
              <a:t>0</a:t>
            </a:r>
            <a:r>
              <a:rPr lang="zh-CN" altLang="zh-CN" sz="1400" b="1" dirty="0">
                <a:solidFill>
                  <a:srgbClr val="FF0000"/>
                </a:solidFill>
              </a:rPr>
              <a:t>（未损伤状态）逐渐变为</a:t>
            </a:r>
            <a:r>
              <a:rPr lang="en-US" altLang="zh-CN" sz="1400" b="1" dirty="0">
                <a:solidFill>
                  <a:srgbClr val="FF0000"/>
                </a:solidFill>
              </a:rPr>
              <a:t>1</a:t>
            </a:r>
            <a:r>
              <a:rPr lang="zh-CN" altLang="zh-CN" sz="1400" b="1" dirty="0">
                <a:solidFill>
                  <a:srgbClr val="FF0000"/>
                </a:solidFill>
              </a:rPr>
              <a:t>（完全破坏），</a:t>
            </a:r>
            <a:endParaRPr lang="zh-CN" altLang="en-US" sz="1400" b="1" dirty="0">
              <a:solidFill>
                <a:srgbClr val="FF0000"/>
              </a:solidFill>
            </a:endParaRPr>
          </a:p>
        </p:txBody>
      </p:sp>
      <p:sp>
        <p:nvSpPr>
          <p:cNvPr id="7" name="灯片编号占位符 6"/>
          <p:cNvSpPr>
            <a:spLocks noGrp="1"/>
          </p:cNvSpPr>
          <p:nvPr>
            <p:ph type="sldNum" sz="quarter" idx="12"/>
          </p:nvPr>
        </p:nvSpPr>
        <p:spPr/>
        <p:txBody>
          <a:bodyPr/>
          <a:lstStyle/>
          <a:p>
            <a:pPr>
              <a:defRPr/>
            </a:pPr>
            <a:fld id="{06C88229-2361-4A3F-BA53-4D47DBEF09B6}" type="slidenum">
              <a:rPr lang="en-US" altLang="zh-CN" smtClean="0"/>
              <a:pPr>
                <a:defRPr/>
              </a:pPr>
              <a:t>9</a:t>
            </a:fld>
            <a:endParaRPr lang="en-US" altLang="zh-CN"/>
          </a:p>
        </p:txBody>
      </p:sp>
    </p:spTree>
    <p:extLst>
      <p:ext uri="{BB962C8B-B14F-4D97-AF65-F5344CB8AC3E}">
        <p14:creationId xmlns:p14="http://schemas.microsoft.com/office/powerpoint/2010/main" val="110618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3"/>
</p:tagLst>
</file>

<file path=ppt/tags/tag2.xml><?xml version="1.0" encoding="utf-8"?>
<p:tagLst xmlns:a="http://schemas.openxmlformats.org/drawingml/2006/main" xmlns:r="http://schemas.openxmlformats.org/officeDocument/2006/relationships" xmlns:p="http://schemas.openxmlformats.org/presentationml/2006/main">
  <p:tag name="TIMING" val="|127.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24602</TotalTime>
  <Words>2876</Words>
  <Application>Microsoft Office PowerPoint</Application>
  <PresentationFormat>全屏显示(4:3)</PresentationFormat>
  <Paragraphs>579</Paragraphs>
  <Slides>33</Slides>
  <Notes>22</Notes>
  <HiddenSlides>0</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方正姚体</vt:lpstr>
      <vt:lpstr>黑体</vt:lpstr>
      <vt:lpstr>楷体</vt:lpstr>
      <vt:lpstr>宋体</vt:lpstr>
      <vt:lpstr>Arial</vt:lpstr>
      <vt:lpstr>Calibri</vt:lpstr>
      <vt:lpstr>Cambria Math</vt:lpstr>
      <vt:lpstr>Garamond</vt:lpstr>
      <vt:lpstr>Lucida Sans Unicode</vt:lpstr>
      <vt:lpstr>Times New Roman</vt:lpstr>
      <vt:lpstr>Wingdings</vt:lpstr>
      <vt:lpstr>Edge</vt:lpstr>
      <vt:lpstr>Equation</vt:lpstr>
      <vt:lpstr>Equation.KSEE3</vt:lpstr>
      <vt:lpstr>Equation.3</vt:lpstr>
      <vt:lpstr>大开口复合材料层合板的 渐进失效分析</vt:lpstr>
      <vt:lpstr>目录</vt:lpstr>
      <vt:lpstr>目录</vt:lpstr>
      <vt:lpstr>1.1 研究背景及意义 </vt:lpstr>
      <vt:lpstr>1.2 开孔复合材料层合板的破坏理论</vt:lpstr>
      <vt:lpstr>1.3 复合材料的强度准则和退化模型</vt:lpstr>
      <vt:lpstr>1.4 总结</vt:lpstr>
      <vt:lpstr>目录</vt:lpstr>
      <vt:lpstr>2.1 连续损伤模型</vt:lpstr>
      <vt:lpstr>2.2 损伤变量演化模型</vt:lpstr>
      <vt:lpstr>2.3 剪切非线性和就地强度理论</vt:lpstr>
      <vt:lpstr>2.4 损伤模型在ABAQUS中的应用</vt:lpstr>
      <vt:lpstr>目录</vt:lpstr>
      <vt:lpstr>3.1 实验方法</vt:lpstr>
      <vt:lpstr>3.2 破坏载荷分析</vt:lpstr>
      <vt:lpstr>3.3 DIC结果分析（i）</vt:lpstr>
      <vt:lpstr>3.3 DIC结果分析（ii）</vt:lpstr>
      <vt:lpstr>目录</vt:lpstr>
      <vt:lpstr>4.1 ABAQUS建模</vt:lpstr>
      <vt:lpstr>4.2 大开孔层合板的损伤演化模拟（i）  </vt:lpstr>
      <vt:lpstr>4.2 大开孔层合板的损伤演化模拟（ii）  </vt:lpstr>
      <vt:lpstr>4.2 大开孔层合板的损伤演化模拟（iii）  </vt:lpstr>
      <vt:lpstr>4.2 大开孔层合板的损伤演化模拟（iv）  </vt:lpstr>
      <vt:lpstr>4.3 大开孔层合板的失效载荷计算(i) </vt:lpstr>
      <vt:lpstr>4.3 大开孔层合板的失效载荷计算(ii) </vt:lpstr>
      <vt:lpstr>4.3 大开孔层合板的失效载荷计算(iii) </vt:lpstr>
      <vt:lpstr>PowerPoint 演示文稿</vt:lpstr>
      <vt:lpstr>PowerPoint 演示文稿</vt:lpstr>
      <vt:lpstr>目录</vt:lpstr>
      <vt:lpstr>5.1 工作总结</vt:lpstr>
      <vt:lpstr>5.2 研究展望</vt:lpstr>
      <vt:lpstr>硕士期间发表和完成的论文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dell</cp:lastModifiedBy>
  <cp:revision>1955</cp:revision>
  <cp:lastPrinted>2014-08-15T00:46:59Z</cp:lastPrinted>
  <dcterms:created xsi:type="dcterms:W3CDTF">1601-01-01T00:00:00Z</dcterms:created>
  <dcterms:modified xsi:type="dcterms:W3CDTF">2018-05-28T08:03:09Z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